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5143500" type="screen16x9"/>
  <p:notesSz cx="6858000" cy="9144000"/>
  <p:embeddedFontLst>
    <p:embeddedFont>
      <p:font typeface="Merriweather" panose="00000500000000000000" pitchFamily="2" charset="0"/>
      <p:regular r:id="rId69"/>
      <p:bold r:id="rId70"/>
      <p:italic r:id="rId71"/>
      <p:boldItalic r:id="rId72"/>
    </p:embeddedFont>
    <p:embeddedFont>
      <p:font typeface="Roboto" panose="02000000000000000000" pitchFamily="2"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CA4753-35B6-4BB5-9DD9-D12D2DF620C4}">
  <a:tblStyle styleId="{08CA4753-35B6-4BB5-9DD9-D12D2DF620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130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8716818078_5_9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8716818078_5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8716818078_5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8716818078_5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zh-CN" sz="1200">
                <a:solidFill>
                  <a:schemeClr val="dk1"/>
                </a:solidFill>
              </a:rPr>
              <a:t>The paper discusses five methods of sequencial seeding and compares them to the single stage seeding method. To verify the performance of sequencial seeding, the paper tests the coverage and speed of each method with different network, ranking methods, propagation probabilities, seeding percentage and compare the results to those of SN obtained with same configuration.</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8716818078_5_6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8716818078_5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8716818078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8716818078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8716818078_0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8716818078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8716818078_0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8716818078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8716818078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8716818078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dynamic v.s. static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871681807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871681807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8716818078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871681807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716818078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871681807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8716818078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8716818078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zh-CN" sz="1200">
                <a:solidFill>
                  <a:schemeClr val="dk1"/>
                </a:solidFill>
              </a:rPr>
              <a:t>When we face complex problems that require a decision, it is always difficult for people to make one. However, we can separate the problem into multiple steps and make decisions partially, thus we can proceed by the consequences. Such a strategy is called the sequential approach and it is proved to be very helpful and efficient in several areas as well as choosing individuals called seeds that can be activated in a social network and spread information and opinions.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8716818078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871681807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8716818078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871681807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8716818078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8716818078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8716818078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871681807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8716818078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871681807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8716818078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8716818078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8716818078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871681807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8716818078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8716818078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8716818078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871681807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8716818078_5_6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8716818078_5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8716818078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8716818078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8716818078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871681807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8716818078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8716818078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8716818078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8716818078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8716818078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8716818078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8716818078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8716818078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8716818078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8716818078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8716818078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8716818078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8716818078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8716818078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8716818078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8716818078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what is application</a:t>
            </a:r>
            <a:endParaRPr/>
          </a:p>
          <a:p>
            <a:pPr marL="0" lvl="0" indent="0" algn="l" rtl="0">
              <a:spcBef>
                <a:spcPts val="0"/>
              </a:spcBef>
              <a:spcAft>
                <a:spcPts val="0"/>
              </a:spcAft>
              <a:buNone/>
            </a:pPr>
            <a:r>
              <a:rPr lang="zh-CN"/>
              <a:t>what it represent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8716818078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871681807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8716818078_5_8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8716818078_5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8716818078_5_7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8716818078_5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8716818078_5_7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8716818078_5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8716818078_5_7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8716818078_5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8716818078_5_7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8716818078_5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8716818078_5_7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8716818078_5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8716818078_5_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8716818078_5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8716818078_5_8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8716818078_5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8716818078_5_8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8716818078_5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8716818078_5_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8716818078_5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8716818078_5_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8716818078_5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8716818078_5_8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8716818078_5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8716818078_5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8716818078_5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8716818078_5_7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8716818078_5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8716818078_5_7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8716818078_5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8716818078_5_7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8716818078_5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8716818078_5_7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8716818078_5_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16818078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16818078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8716818078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8716818078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8716818078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8716818078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8716818078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8716818078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8716818078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8716818078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8716818078_5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8716818078_5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8716818078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8716818078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8716818078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8716818078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8716818078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8716818078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8716818078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8716818078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8716818078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8716818078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8716818078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8716818078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8716818078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8716818078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8716818078_5_6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8716818078_5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CN"/>
              <a:t>Typically, the seeding strategies are applied in viral marketing, social campaign, political campaign, diffusion of information, and so on. As in these areas, the seeds are assumed to be initiated at once that is to say there is no further support for the seed.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8716818078_5_8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8716818078_5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8716818078_5_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8716818078_5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812975" y="1106350"/>
            <a:ext cx="7033200" cy="20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zh-CN" sz="3540"/>
              <a:t>Balancing Speed and Coverage by Sequential Seeding in Complex Networks</a:t>
            </a:r>
            <a:endParaRPr sz="3540"/>
          </a:p>
        </p:txBody>
      </p:sp>
      <p:sp>
        <p:nvSpPr>
          <p:cNvPr id="65" name="Google Shape;65;p13"/>
          <p:cNvSpPr txBox="1">
            <a:spLocks noGrp="1"/>
          </p:cNvSpPr>
          <p:nvPr>
            <p:ph type="subTitle" idx="1"/>
          </p:nvPr>
        </p:nvSpPr>
        <p:spPr>
          <a:xfrm>
            <a:off x="4572000" y="3589400"/>
            <a:ext cx="4242600" cy="93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solidFill>
                  <a:schemeClr val="lt1"/>
                </a:solidFill>
              </a:rPr>
              <a:t>YUXIAO LI</a:t>
            </a:r>
            <a:endParaRPr>
              <a:solidFill>
                <a:schemeClr val="lt1"/>
              </a:solidFill>
            </a:endParaRPr>
          </a:p>
          <a:p>
            <a:pPr marL="0" lvl="0" indent="0" algn="l" rtl="0">
              <a:spcBef>
                <a:spcPts val="0"/>
              </a:spcBef>
              <a:spcAft>
                <a:spcPts val="0"/>
              </a:spcAft>
              <a:buNone/>
            </a:pPr>
            <a:r>
              <a:rPr lang="zh-CN">
                <a:solidFill>
                  <a:schemeClr val="lt1"/>
                </a:solidFill>
              </a:rPr>
              <a:t>SHENGZHE(HARRY) SUI</a:t>
            </a:r>
            <a:endParaRPr>
              <a:solidFill>
                <a:schemeClr val="lt1"/>
              </a:solidFill>
            </a:endParaRPr>
          </a:p>
          <a:p>
            <a:pPr marL="0" lvl="0" indent="0" algn="l" rtl="0">
              <a:spcBef>
                <a:spcPts val="0"/>
              </a:spcBef>
              <a:spcAft>
                <a:spcPts val="0"/>
              </a:spcAft>
              <a:buNone/>
            </a:pPr>
            <a:r>
              <a:rPr lang="zh-CN">
                <a:solidFill>
                  <a:schemeClr val="lt1"/>
                </a:solidFill>
              </a:rPr>
              <a:t>Instructor: Prof.Boleslaw K. Szymanski</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0"/>
              </a:spcBef>
              <a:spcAft>
                <a:spcPts val="0"/>
              </a:spcAft>
              <a:buNone/>
            </a:pPr>
            <a:r>
              <a:rPr lang="zh-CN"/>
              <a:t>Sequential Seeding</a:t>
            </a:r>
            <a:endParaRPr/>
          </a:p>
        </p:txBody>
      </p:sp>
      <p:sp>
        <p:nvSpPr>
          <p:cNvPr id="118" name="Google Shape;118;p22"/>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19" name="Google Shape;119;p22"/>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zh-CN" sz="2000">
                <a:latin typeface="Arial"/>
                <a:ea typeface="Arial"/>
                <a:cs typeface="Arial"/>
                <a:sym typeface="Arial"/>
              </a:rPr>
              <a:t>Multiple Packages</a:t>
            </a:r>
            <a:endParaRPr sz="2000">
              <a:latin typeface="Arial"/>
              <a:ea typeface="Arial"/>
              <a:cs typeface="Arial"/>
              <a:sym typeface="Arial"/>
            </a:endParaRPr>
          </a:p>
          <a:p>
            <a:pPr marL="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zh-CN" sz="2000">
                <a:latin typeface="Arial"/>
                <a:ea typeface="Arial"/>
                <a:cs typeface="Arial"/>
                <a:sym typeface="Arial"/>
              </a:rPr>
              <a:t>Initiated Separately</a:t>
            </a:r>
            <a:endParaRPr sz="20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zh-CN"/>
              <a:t>Purpose of Research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Main Challenge:</a:t>
            </a:r>
            <a:endParaRPr/>
          </a:p>
          <a:p>
            <a:pPr marL="0" lvl="0" indent="0" algn="l" rtl="0">
              <a:spcBef>
                <a:spcPts val="0"/>
              </a:spcBef>
              <a:spcAft>
                <a:spcPts val="0"/>
              </a:spcAft>
              <a:buNone/>
            </a:pPr>
            <a:endParaRPr/>
          </a:p>
          <a:p>
            <a:pPr marL="0" lvl="0" indent="0" algn="ctr" rtl="0">
              <a:spcBef>
                <a:spcPts val="0"/>
              </a:spcBef>
              <a:spcAft>
                <a:spcPts val="0"/>
              </a:spcAft>
              <a:buNone/>
            </a:pPr>
            <a:r>
              <a:rPr lang="zh-CN"/>
              <a:t>Maximize The Final Spread</a:t>
            </a:r>
            <a:endParaRPr/>
          </a:p>
        </p:txBody>
      </p:sp>
      <p:sp>
        <p:nvSpPr>
          <p:cNvPr id="130" name="Google Shape;130;p24"/>
          <p:cNvSpPr txBox="1">
            <a:spLocks noGrp="1"/>
          </p:cNvSpPr>
          <p:nvPr>
            <p:ph type="body" idx="1"/>
          </p:nvPr>
        </p:nvSpPr>
        <p:spPr>
          <a:xfrm>
            <a:off x="4644675" y="500925"/>
            <a:ext cx="4166400" cy="45258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SzPts val="2500"/>
              <a:buChar char="-"/>
            </a:pPr>
            <a:r>
              <a:rPr lang="zh-CN" sz="2500"/>
              <a:t>Coverage and Speed of Each Method</a:t>
            </a:r>
            <a:endParaRPr sz="2500"/>
          </a:p>
          <a:p>
            <a:pPr marL="914400" lvl="1" indent="-387350" algn="l" rtl="0">
              <a:spcBef>
                <a:spcPts val="0"/>
              </a:spcBef>
              <a:spcAft>
                <a:spcPts val="0"/>
              </a:spcAft>
              <a:buSzPts val="2500"/>
              <a:buChar char="-"/>
            </a:pPr>
            <a:r>
              <a:rPr lang="zh-CN" sz="2500"/>
              <a:t>Different Network</a:t>
            </a:r>
            <a:endParaRPr sz="2500"/>
          </a:p>
          <a:p>
            <a:pPr marL="914400" lvl="1" indent="-387350" algn="l" rtl="0">
              <a:spcBef>
                <a:spcPts val="0"/>
              </a:spcBef>
              <a:spcAft>
                <a:spcPts val="0"/>
              </a:spcAft>
              <a:buSzPts val="2500"/>
              <a:buChar char="-"/>
            </a:pPr>
            <a:r>
              <a:rPr lang="zh-CN" sz="2500"/>
              <a:t>Ranking Methods</a:t>
            </a:r>
            <a:endParaRPr sz="2500"/>
          </a:p>
          <a:p>
            <a:pPr marL="914400" lvl="1" indent="-387350" algn="l" rtl="0">
              <a:spcBef>
                <a:spcPts val="0"/>
              </a:spcBef>
              <a:spcAft>
                <a:spcPts val="0"/>
              </a:spcAft>
              <a:buSzPts val="2500"/>
              <a:buChar char="-"/>
            </a:pPr>
            <a:r>
              <a:rPr lang="zh-CN" sz="2500"/>
              <a:t>Propagation</a:t>
            </a:r>
            <a:endParaRPr sz="2500"/>
          </a:p>
          <a:p>
            <a:pPr marL="914400" lvl="1" indent="-387350" algn="l" rtl="0">
              <a:spcBef>
                <a:spcPts val="0"/>
              </a:spcBef>
              <a:spcAft>
                <a:spcPts val="0"/>
              </a:spcAft>
              <a:buSzPts val="2500"/>
              <a:buChar char="-"/>
            </a:pPr>
            <a:r>
              <a:rPr lang="zh-CN" sz="2500"/>
              <a:t>Probabilities</a:t>
            </a:r>
            <a:endParaRPr sz="2500"/>
          </a:p>
          <a:p>
            <a:pPr marL="914400" lvl="1" indent="-387350" algn="l" rtl="0">
              <a:spcBef>
                <a:spcPts val="0"/>
              </a:spcBef>
              <a:spcAft>
                <a:spcPts val="0"/>
              </a:spcAft>
              <a:buSzPts val="2500"/>
              <a:buChar char="-"/>
            </a:pPr>
            <a:r>
              <a:rPr lang="zh-CN" sz="2500"/>
              <a:t>Seeding Percentage</a:t>
            </a:r>
            <a:endParaRPr sz="2500"/>
          </a:p>
          <a:p>
            <a:pPr marL="457200" lvl="0" indent="-387350" algn="l" rtl="0">
              <a:spcBef>
                <a:spcPts val="0"/>
              </a:spcBef>
              <a:spcAft>
                <a:spcPts val="0"/>
              </a:spcAft>
              <a:buSzPts val="2500"/>
              <a:buChar char="-"/>
            </a:pPr>
            <a:r>
              <a:rPr lang="zh-CN" sz="2500"/>
              <a:t>Compare with single stage</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2831400" y="854200"/>
            <a:ext cx="3481200" cy="6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zh-CN" sz="4020" b="1"/>
              <a:t>METHODS</a:t>
            </a:r>
            <a:endParaRPr sz="4020" b="1"/>
          </a:p>
        </p:txBody>
      </p:sp>
      <p:sp>
        <p:nvSpPr>
          <p:cNvPr id="136" name="Google Shape;136;p25"/>
          <p:cNvSpPr txBox="1"/>
          <p:nvPr/>
        </p:nvSpPr>
        <p:spPr>
          <a:xfrm>
            <a:off x="948075" y="1841625"/>
            <a:ext cx="5775600" cy="26475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Roboto"/>
              <a:buChar char="●"/>
            </a:pPr>
            <a:r>
              <a:rPr lang="zh-CN" sz="2000" b="1">
                <a:latin typeface="Roboto"/>
                <a:ea typeface="Roboto"/>
                <a:cs typeface="Roboto"/>
                <a:sym typeface="Roboto"/>
              </a:rPr>
              <a:t>SQ_kPS</a:t>
            </a:r>
            <a:endParaRPr sz="2000" b="1">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b="1">
                <a:latin typeface="Roboto"/>
                <a:ea typeface="Roboto"/>
                <a:cs typeface="Roboto"/>
                <a:sym typeface="Roboto"/>
              </a:rPr>
              <a:t>SQ_TSN</a:t>
            </a:r>
            <a:endParaRPr sz="2000" b="1">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b="1">
                <a:latin typeface="Roboto"/>
                <a:ea typeface="Roboto"/>
                <a:cs typeface="Roboto"/>
                <a:sym typeface="Roboto"/>
              </a:rPr>
              <a:t>SQ_kPS_R</a:t>
            </a:r>
            <a:endParaRPr sz="2000" b="1">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b="1">
                <a:latin typeface="Roboto"/>
                <a:ea typeface="Roboto"/>
                <a:cs typeface="Roboto"/>
                <a:sym typeface="Roboto"/>
              </a:rPr>
              <a:t>SQ_TSN_R</a:t>
            </a:r>
            <a:endParaRPr sz="2000" b="1">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b="1">
                <a:latin typeface="Roboto"/>
                <a:ea typeface="Roboto"/>
                <a:cs typeface="Roboto"/>
                <a:sym typeface="Roboto"/>
              </a:rPr>
              <a:t>SQ_kPS_B</a:t>
            </a:r>
            <a:endParaRPr sz="2000" b="1">
              <a:latin typeface="Roboto"/>
              <a:ea typeface="Roboto"/>
              <a:cs typeface="Roboto"/>
              <a:sym typeface="Roboto"/>
            </a:endParaRPr>
          </a:p>
          <a:p>
            <a:pPr marL="0" lvl="0" indent="0" algn="l" rtl="0">
              <a:spcBef>
                <a:spcPts val="0"/>
              </a:spcBef>
              <a:spcAft>
                <a:spcPts val="0"/>
              </a:spcAft>
              <a:buNone/>
            </a:pPr>
            <a:endParaRPr sz="2000">
              <a:latin typeface="Roboto"/>
              <a:ea typeface="Roboto"/>
              <a:cs typeface="Roboto"/>
              <a:sym typeface="Roboto"/>
            </a:endParaRPr>
          </a:p>
          <a:p>
            <a:pPr marL="2286000" lvl="0" indent="457200" algn="l" rtl="0">
              <a:spcBef>
                <a:spcPts val="0"/>
              </a:spcBef>
              <a:spcAft>
                <a:spcPts val="0"/>
              </a:spcAft>
              <a:buNone/>
            </a:pPr>
            <a:r>
              <a:rPr lang="zh-CN" sz="2000">
                <a:latin typeface="Roboto"/>
                <a:ea typeface="Roboto"/>
                <a:cs typeface="Roboto"/>
                <a:sym typeface="Roboto"/>
              </a:rPr>
              <a:t>v.s. SN</a:t>
            </a:r>
            <a:endParaRPr sz="2000">
              <a:latin typeface="Roboto"/>
              <a:ea typeface="Roboto"/>
              <a:cs typeface="Roboto"/>
              <a:sym typeface="Roboto"/>
            </a:endParaRPr>
          </a:p>
          <a:p>
            <a:pPr marL="0" lvl="0" indent="0" algn="l" rtl="0">
              <a:spcBef>
                <a:spcPts val="0"/>
              </a:spcBef>
              <a:spcAft>
                <a:spcPts val="0"/>
              </a:spcAft>
              <a:buNone/>
            </a:pPr>
            <a:endParaRPr sz="20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2831400" y="854200"/>
            <a:ext cx="3481200" cy="6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zh-CN" sz="4020" b="1"/>
              <a:t>METHODS</a:t>
            </a:r>
            <a:endParaRPr sz="4020" b="1"/>
          </a:p>
        </p:txBody>
      </p:sp>
      <p:sp>
        <p:nvSpPr>
          <p:cNvPr id="142" name="Google Shape;142;p26"/>
          <p:cNvSpPr txBox="1"/>
          <p:nvPr/>
        </p:nvSpPr>
        <p:spPr>
          <a:xfrm>
            <a:off x="948075" y="1841625"/>
            <a:ext cx="57756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000" b="1" u="sng">
                <a:latin typeface="Roboto"/>
                <a:ea typeface="Roboto"/>
                <a:cs typeface="Roboto"/>
                <a:sym typeface="Roboto"/>
              </a:rPr>
              <a:t>Ranking Method:</a:t>
            </a:r>
            <a:endParaRPr sz="2000" b="1" u="sng">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a:latin typeface="Roboto"/>
                <a:ea typeface="Roboto"/>
                <a:cs typeface="Roboto"/>
                <a:sym typeface="Roboto"/>
              </a:rPr>
              <a:t>random selection</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a:latin typeface="Roboto"/>
                <a:ea typeface="Roboto"/>
                <a:cs typeface="Roboto"/>
                <a:sym typeface="Roboto"/>
              </a:rPr>
              <a:t>node degree</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a:latin typeface="Roboto"/>
                <a:ea typeface="Roboto"/>
                <a:cs typeface="Roboto"/>
                <a:sym typeface="Roboto"/>
              </a:rPr>
              <a:t>second level degree (node degree + neighbors’ degree)</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a:latin typeface="Roboto"/>
                <a:ea typeface="Roboto"/>
                <a:cs typeface="Roboto"/>
                <a:sym typeface="Roboto"/>
              </a:rPr>
              <a:t>page rank</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a:latin typeface="Roboto"/>
                <a:ea typeface="Roboto"/>
                <a:cs typeface="Roboto"/>
                <a:sym typeface="Roboto"/>
              </a:rPr>
              <a:t>eigenvector</a:t>
            </a:r>
            <a:endParaRPr sz="2000">
              <a:latin typeface="Roboto"/>
              <a:ea typeface="Roboto"/>
              <a:cs typeface="Roboto"/>
              <a:sym typeface="Roboto"/>
            </a:endParaRPr>
          </a:p>
          <a:p>
            <a:pPr marL="0" lvl="0" indent="0" algn="l" rtl="0">
              <a:spcBef>
                <a:spcPts val="0"/>
              </a:spcBef>
              <a:spcAft>
                <a:spcPts val="0"/>
              </a:spcAft>
              <a:buNone/>
            </a:pPr>
            <a:endParaRPr sz="20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2831400" y="854200"/>
            <a:ext cx="3481200" cy="6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zh-CN" sz="4020" b="1"/>
              <a:t>METHODS</a:t>
            </a:r>
            <a:endParaRPr sz="4020" b="1"/>
          </a:p>
        </p:txBody>
      </p:sp>
      <p:sp>
        <p:nvSpPr>
          <p:cNvPr id="148" name="Google Shape;148;p27"/>
          <p:cNvSpPr txBox="1"/>
          <p:nvPr/>
        </p:nvSpPr>
        <p:spPr>
          <a:xfrm>
            <a:off x="948075" y="1841625"/>
            <a:ext cx="5775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000" b="1" u="sng">
                <a:latin typeface="Roboto"/>
                <a:ea typeface="Roboto"/>
                <a:cs typeface="Roboto"/>
                <a:sym typeface="Roboto"/>
              </a:rPr>
              <a:t>Diffusion:	Independent Cascade Model</a:t>
            </a:r>
            <a:endParaRPr sz="2000">
              <a:latin typeface="Roboto"/>
              <a:ea typeface="Roboto"/>
              <a:cs typeface="Roboto"/>
              <a:sym typeface="Roboto"/>
            </a:endParaRPr>
          </a:p>
        </p:txBody>
      </p:sp>
      <p:pic>
        <p:nvPicPr>
          <p:cNvPr id="149" name="Google Shape;149;p27"/>
          <p:cNvPicPr preferRelativeResize="0"/>
          <p:nvPr/>
        </p:nvPicPr>
        <p:blipFill>
          <a:blip r:embed="rId3">
            <a:alphaModFix/>
          </a:blip>
          <a:stretch>
            <a:fillRect/>
          </a:stretch>
        </p:blipFill>
        <p:spPr>
          <a:xfrm>
            <a:off x="722038" y="2334225"/>
            <a:ext cx="7699929" cy="2504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2831400" y="854200"/>
            <a:ext cx="3481200" cy="6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zh-CN" sz="4020" b="1"/>
              <a:t>METHODS</a:t>
            </a:r>
            <a:endParaRPr sz="4020" b="1"/>
          </a:p>
        </p:txBody>
      </p:sp>
      <p:sp>
        <p:nvSpPr>
          <p:cNvPr id="155" name="Google Shape;155;p28"/>
          <p:cNvSpPr txBox="1"/>
          <p:nvPr/>
        </p:nvSpPr>
        <p:spPr>
          <a:xfrm>
            <a:off x="948075" y="1841625"/>
            <a:ext cx="57756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000" b="1" u="sng">
                <a:latin typeface="Roboto"/>
                <a:ea typeface="Roboto"/>
                <a:cs typeface="Roboto"/>
                <a:sym typeface="Roboto"/>
              </a:rPr>
              <a:t>Max Coverage:</a:t>
            </a:r>
            <a:endParaRPr sz="2000" b="1" u="sng">
              <a:latin typeface="Roboto"/>
              <a:ea typeface="Roboto"/>
              <a:cs typeface="Roboto"/>
              <a:sym typeface="Roboto"/>
            </a:endParaRPr>
          </a:p>
          <a:p>
            <a:pPr marL="0" lvl="0" indent="0" algn="l" rtl="0">
              <a:spcBef>
                <a:spcPts val="0"/>
              </a:spcBef>
              <a:spcAft>
                <a:spcPts val="0"/>
              </a:spcAft>
              <a:buNone/>
            </a:pPr>
            <a:r>
              <a:rPr lang="zh-CN" sz="2000">
                <a:latin typeface="Roboto"/>
                <a:ea typeface="Roboto"/>
                <a:cs typeface="Roboto"/>
                <a:sym typeface="Roboto"/>
              </a:rPr>
              <a:t>	Coverage when reach max saturation</a:t>
            </a:r>
            <a:endParaRPr sz="2000">
              <a:latin typeface="Roboto"/>
              <a:ea typeface="Roboto"/>
              <a:cs typeface="Roboto"/>
              <a:sym typeface="Roboto"/>
            </a:endParaRPr>
          </a:p>
          <a:p>
            <a:pPr marL="0" lvl="0" indent="0" algn="l" rtl="0">
              <a:spcBef>
                <a:spcPts val="0"/>
              </a:spcBef>
              <a:spcAft>
                <a:spcPts val="0"/>
              </a:spcAft>
              <a:buNone/>
            </a:pPr>
            <a:endParaRPr sz="2000">
              <a:latin typeface="Roboto"/>
              <a:ea typeface="Roboto"/>
              <a:cs typeface="Roboto"/>
              <a:sym typeface="Roboto"/>
            </a:endParaRPr>
          </a:p>
          <a:p>
            <a:pPr marL="0" lvl="0" indent="0" algn="l" rtl="0">
              <a:spcBef>
                <a:spcPts val="0"/>
              </a:spcBef>
              <a:spcAft>
                <a:spcPts val="0"/>
              </a:spcAft>
              <a:buNone/>
            </a:pPr>
            <a:r>
              <a:rPr lang="zh-CN" sz="2000" b="1" u="sng">
                <a:latin typeface="Roboto"/>
                <a:ea typeface="Roboto"/>
                <a:cs typeface="Roboto"/>
                <a:sym typeface="Roboto"/>
              </a:rPr>
              <a:t>Time:</a:t>
            </a:r>
            <a:endParaRPr sz="2000" b="1" u="sng">
              <a:latin typeface="Roboto"/>
              <a:ea typeface="Roboto"/>
              <a:cs typeface="Roboto"/>
              <a:sym typeface="Roboto"/>
            </a:endParaRPr>
          </a:p>
          <a:p>
            <a:pPr marL="0" lvl="0" indent="0" algn="l" rtl="0">
              <a:spcBef>
                <a:spcPts val="0"/>
              </a:spcBef>
              <a:spcAft>
                <a:spcPts val="0"/>
              </a:spcAft>
              <a:buNone/>
            </a:pPr>
            <a:r>
              <a:rPr lang="zh-CN" sz="2000">
                <a:latin typeface="Roboto"/>
                <a:ea typeface="Roboto"/>
                <a:cs typeface="Roboto"/>
                <a:sym typeface="Roboto"/>
              </a:rPr>
              <a:t>	unit time: 1 step of diffusion</a:t>
            </a:r>
            <a:endParaRPr sz="2000">
              <a:latin typeface="Roboto"/>
              <a:ea typeface="Roboto"/>
              <a:cs typeface="Roboto"/>
              <a:sym typeface="Roboto"/>
            </a:endParaRPr>
          </a:p>
          <a:p>
            <a:pPr marL="0" lvl="0" indent="0" algn="l" rtl="0">
              <a:spcBef>
                <a:spcPts val="0"/>
              </a:spcBef>
              <a:spcAft>
                <a:spcPts val="0"/>
              </a:spcAft>
              <a:buNone/>
            </a:pPr>
            <a:r>
              <a:rPr lang="zh-CN" sz="2000">
                <a:latin typeface="Roboto"/>
                <a:ea typeface="Roboto"/>
                <a:cs typeface="Roboto"/>
                <a:sym typeface="Roboto"/>
              </a:rPr>
              <a:t>	time = # diffusion steps</a:t>
            </a:r>
            <a:endParaRPr sz="20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620450" y="326550"/>
            <a:ext cx="3086100" cy="136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Single Stage Seeding (SN)</a:t>
            </a:r>
            <a:endParaRPr sz="3500"/>
          </a:p>
        </p:txBody>
      </p:sp>
      <p:sp>
        <p:nvSpPr>
          <p:cNvPr id="161" name="Google Shape;161;p29"/>
          <p:cNvSpPr txBox="1">
            <a:spLocks noGrp="1"/>
          </p:cNvSpPr>
          <p:nvPr>
            <p:ph type="body" idx="2"/>
          </p:nvPr>
        </p:nvSpPr>
        <p:spPr>
          <a:xfrm>
            <a:off x="4868125" y="516000"/>
            <a:ext cx="3954000" cy="411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000" b="1" u="sng"/>
              <a:t>Process:</a:t>
            </a:r>
            <a:endParaRPr sz="2000" b="1" u="sng"/>
          </a:p>
          <a:p>
            <a:pPr marL="457200" lvl="0" indent="-355600" algn="l" rtl="0">
              <a:spcBef>
                <a:spcPts val="1200"/>
              </a:spcBef>
              <a:spcAft>
                <a:spcPts val="0"/>
              </a:spcAft>
              <a:buSzPts val="2000"/>
              <a:buAutoNum type="arabicParenR"/>
            </a:pPr>
            <a:r>
              <a:rPr lang="zh-CN" sz="2000"/>
              <a:t>Rank the nodes</a:t>
            </a:r>
            <a:endParaRPr sz="2000"/>
          </a:p>
          <a:p>
            <a:pPr marL="457200" lvl="0" indent="0" algn="l" rtl="0">
              <a:spcBef>
                <a:spcPts val="1200"/>
              </a:spcBef>
              <a:spcAft>
                <a:spcPts val="0"/>
              </a:spcAft>
              <a:buNone/>
            </a:pPr>
            <a:endParaRPr sz="2000"/>
          </a:p>
          <a:p>
            <a:pPr marL="457200" lvl="0" indent="-355600" algn="l" rtl="0">
              <a:spcBef>
                <a:spcPts val="1200"/>
              </a:spcBef>
              <a:spcAft>
                <a:spcPts val="0"/>
              </a:spcAft>
              <a:buSzPts val="2000"/>
              <a:buAutoNum type="arabicParenR"/>
            </a:pPr>
            <a:r>
              <a:rPr lang="zh-CN" sz="2000"/>
              <a:t>Select n top ranked nodes</a:t>
            </a:r>
            <a:endParaRPr sz="2000"/>
          </a:p>
          <a:p>
            <a:pPr marL="457200" lvl="0" indent="0" algn="l" rtl="0">
              <a:spcBef>
                <a:spcPts val="1200"/>
              </a:spcBef>
              <a:spcAft>
                <a:spcPts val="0"/>
              </a:spcAft>
              <a:buNone/>
            </a:pPr>
            <a:endParaRPr sz="2000"/>
          </a:p>
          <a:p>
            <a:pPr marL="457200" lvl="0" indent="-355600" algn="l" rtl="0">
              <a:spcBef>
                <a:spcPts val="1200"/>
              </a:spcBef>
              <a:spcAft>
                <a:spcPts val="0"/>
              </a:spcAft>
              <a:buSzPts val="2000"/>
              <a:buAutoNum type="arabicParenR"/>
            </a:pPr>
            <a:r>
              <a:rPr lang="zh-CN" sz="2000"/>
              <a:t>Start diffusion</a:t>
            </a:r>
            <a:endParaRPr sz="2000"/>
          </a:p>
          <a:p>
            <a:pPr marL="457200" lvl="0" indent="0" algn="l" rtl="0">
              <a:spcBef>
                <a:spcPts val="1200"/>
              </a:spcBef>
              <a:spcAft>
                <a:spcPts val="1200"/>
              </a:spcAft>
              <a:buNone/>
            </a:pPr>
            <a:r>
              <a:rPr lang="zh-CN" sz="2000"/>
              <a:t>(without additional support)</a:t>
            </a:r>
            <a:endParaRPr sz="2000"/>
          </a:p>
        </p:txBody>
      </p:sp>
      <p:graphicFrame>
        <p:nvGraphicFramePr>
          <p:cNvPr id="162" name="Google Shape;162;p29"/>
          <p:cNvGraphicFramePr/>
          <p:nvPr/>
        </p:nvGraphicFramePr>
        <p:xfrm>
          <a:off x="620450" y="2051750"/>
          <a:ext cx="3000000" cy="3000000"/>
        </p:xfrm>
        <a:graphic>
          <a:graphicData uri="http://schemas.openxmlformats.org/drawingml/2006/table">
            <a:tbl>
              <a:tblPr>
                <a:noFill/>
                <a:tableStyleId>{08CA4753-35B6-4BB5-9DD9-D12D2DF620C4}</a:tableStyleId>
              </a:tblPr>
              <a:tblGrid>
                <a:gridCol w="2123175">
                  <a:extLst>
                    <a:ext uri="{9D8B030D-6E8A-4147-A177-3AD203B41FA5}">
                      <a16:colId xmlns:a16="http://schemas.microsoft.com/office/drawing/2014/main" val="20000"/>
                    </a:ext>
                  </a:extLst>
                </a:gridCol>
                <a:gridCol w="1294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Total Nodes Used</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Seeding Stages</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1</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Max Coverage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C_SN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Steps / Time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T_SN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620450" y="326550"/>
            <a:ext cx="3086100" cy="136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Single Stage Seeding (SN)</a:t>
            </a:r>
            <a:endParaRPr sz="3500"/>
          </a:p>
        </p:txBody>
      </p:sp>
      <p:sp>
        <p:nvSpPr>
          <p:cNvPr id="168" name="Google Shape;168;p30"/>
          <p:cNvSpPr txBox="1">
            <a:spLocks noGrp="1"/>
          </p:cNvSpPr>
          <p:nvPr>
            <p:ph type="subTitle" idx="1"/>
          </p:nvPr>
        </p:nvSpPr>
        <p:spPr>
          <a:xfrm>
            <a:off x="357350" y="1820325"/>
            <a:ext cx="3612300" cy="296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000" b="1" u="sng"/>
              <a:t>Process:</a:t>
            </a:r>
            <a:endParaRPr sz="2000" b="1" u="sng"/>
          </a:p>
          <a:p>
            <a:pPr marL="457200" lvl="0" indent="-355600" algn="l" rtl="0">
              <a:spcBef>
                <a:spcPts val="0"/>
              </a:spcBef>
              <a:spcAft>
                <a:spcPts val="0"/>
              </a:spcAft>
              <a:buSzPts val="2000"/>
              <a:buAutoNum type="arabicParenR"/>
            </a:pPr>
            <a:r>
              <a:rPr lang="zh-CN" sz="2000"/>
              <a:t>rank nodes</a:t>
            </a:r>
            <a:endParaRPr sz="2000"/>
          </a:p>
          <a:p>
            <a:pPr marL="457200" lvl="0" indent="-355600" algn="l" rtl="0">
              <a:spcBef>
                <a:spcPts val="0"/>
              </a:spcBef>
              <a:spcAft>
                <a:spcPts val="0"/>
              </a:spcAft>
              <a:buSzPts val="2000"/>
              <a:buAutoNum type="arabicParenR"/>
            </a:pPr>
            <a:r>
              <a:rPr lang="zh-CN" sz="2000"/>
              <a:t>select n top ranked nodes</a:t>
            </a:r>
            <a:endParaRPr sz="2000"/>
          </a:p>
          <a:p>
            <a:pPr marL="457200" lvl="0" indent="-355600" algn="l" rtl="0">
              <a:spcBef>
                <a:spcPts val="0"/>
              </a:spcBef>
              <a:spcAft>
                <a:spcPts val="0"/>
              </a:spcAft>
              <a:buSzPts val="2000"/>
              <a:buAutoNum type="arabicParenR"/>
            </a:pPr>
            <a:r>
              <a:rPr lang="zh-CN" sz="2000"/>
              <a:t>start difusion</a:t>
            </a:r>
            <a:endParaRPr sz="2000"/>
          </a:p>
        </p:txBody>
      </p:sp>
      <p:pic>
        <p:nvPicPr>
          <p:cNvPr id="169" name="Google Shape;169;p30"/>
          <p:cNvPicPr preferRelativeResize="0"/>
          <p:nvPr/>
        </p:nvPicPr>
        <p:blipFill>
          <a:blip r:embed="rId3">
            <a:alphaModFix/>
          </a:blip>
          <a:stretch>
            <a:fillRect/>
          </a:stretch>
        </p:blipFill>
        <p:spPr>
          <a:xfrm>
            <a:off x="4572000" y="0"/>
            <a:ext cx="4589501" cy="2665591"/>
          </a:xfrm>
          <a:prstGeom prst="rect">
            <a:avLst/>
          </a:prstGeom>
          <a:noFill/>
          <a:ln>
            <a:noFill/>
          </a:ln>
        </p:spPr>
      </p:pic>
      <p:pic>
        <p:nvPicPr>
          <p:cNvPr id="170" name="Google Shape;170;p30"/>
          <p:cNvPicPr preferRelativeResize="0"/>
          <p:nvPr/>
        </p:nvPicPr>
        <p:blipFill>
          <a:blip r:embed="rId4">
            <a:alphaModFix/>
          </a:blip>
          <a:stretch>
            <a:fillRect/>
          </a:stretch>
        </p:blipFill>
        <p:spPr>
          <a:xfrm>
            <a:off x="5126567" y="2622001"/>
            <a:ext cx="3480370" cy="2423575"/>
          </a:xfrm>
          <a:prstGeom prst="rect">
            <a:avLst/>
          </a:prstGeom>
          <a:noFill/>
          <a:ln>
            <a:noFill/>
          </a:ln>
        </p:spPr>
      </p:pic>
      <p:pic>
        <p:nvPicPr>
          <p:cNvPr id="171" name="Google Shape;171;p30"/>
          <p:cNvPicPr preferRelativeResize="0"/>
          <p:nvPr/>
        </p:nvPicPr>
        <p:blipFill>
          <a:blip r:embed="rId5">
            <a:alphaModFix/>
          </a:blip>
          <a:stretch>
            <a:fillRect/>
          </a:stretch>
        </p:blipFill>
        <p:spPr>
          <a:xfrm>
            <a:off x="2080474" y="3329449"/>
            <a:ext cx="2491524" cy="1454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620450" y="326550"/>
            <a:ext cx="3086100" cy="136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Single Stage Seeding (SN)</a:t>
            </a:r>
            <a:endParaRPr sz="3500"/>
          </a:p>
        </p:txBody>
      </p:sp>
      <p:graphicFrame>
        <p:nvGraphicFramePr>
          <p:cNvPr id="177" name="Google Shape;177;p31"/>
          <p:cNvGraphicFramePr/>
          <p:nvPr/>
        </p:nvGraphicFramePr>
        <p:xfrm>
          <a:off x="620450" y="2051750"/>
          <a:ext cx="3000000" cy="3000000"/>
        </p:xfrm>
        <a:graphic>
          <a:graphicData uri="http://schemas.openxmlformats.org/drawingml/2006/table">
            <a:tbl>
              <a:tblPr>
                <a:noFill/>
                <a:tableStyleId>{08CA4753-35B6-4BB5-9DD9-D12D2DF620C4}</a:tableStyleId>
              </a:tblPr>
              <a:tblGrid>
                <a:gridCol w="2123175">
                  <a:extLst>
                    <a:ext uri="{9D8B030D-6E8A-4147-A177-3AD203B41FA5}">
                      <a16:colId xmlns:a16="http://schemas.microsoft.com/office/drawing/2014/main" val="20000"/>
                    </a:ext>
                  </a:extLst>
                </a:gridCol>
                <a:gridCol w="1294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Total Nodes Used</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Seeding Stages</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1</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Max Coverage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C_SN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Steps / Time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T_SN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3"/>
                  </a:ext>
                </a:extLst>
              </a:tr>
            </a:tbl>
          </a:graphicData>
        </a:graphic>
      </p:graphicFrame>
      <p:pic>
        <p:nvPicPr>
          <p:cNvPr id="178" name="Google Shape;178;p31"/>
          <p:cNvPicPr preferRelativeResize="0"/>
          <p:nvPr/>
        </p:nvPicPr>
        <p:blipFill>
          <a:blip r:embed="rId3">
            <a:alphaModFix/>
          </a:blip>
          <a:stretch>
            <a:fillRect/>
          </a:stretch>
        </p:blipFill>
        <p:spPr>
          <a:xfrm>
            <a:off x="4811753" y="559813"/>
            <a:ext cx="4082700" cy="40238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560500" y="2238150"/>
            <a:ext cx="4023000" cy="6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zh-CN" sz="4020" b="1"/>
              <a:t>BACKGROUND</a:t>
            </a:r>
            <a:endParaRPr sz="402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620450" y="326550"/>
            <a:ext cx="3086100" cy="136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Sequential Seeding (SQ)</a:t>
            </a:r>
            <a:endParaRPr sz="3500"/>
          </a:p>
        </p:txBody>
      </p:sp>
      <p:sp>
        <p:nvSpPr>
          <p:cNvPr id="184" name="Google Shape;184;p32"/>
          <p:cNvSpPr txBox="1">
            <a:spLocks noGrp="1"/>
          </p:cNvSpPr>
          <p:nvPr>
            <p:ph type="body" idx="2"/>
          </p:nvPr>
        </p:nvSpPr>
        <p:spPr>
          <a:xfrm>
            <a:off x="4868125" y="516000"/>
            <a:ext cx="3954000" cy="411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000" b="1" u="sng"/>
              <a:t>Process:</a:t>
            </a:r>
            <a:endParaRPr sz="2000" b="1" u="sng"/>
          </a:p>
          <a:p>
            <a:pPr marL="0" lvl="0" indent="0" algn="l" rtl="0">
              <a:spcBef>
                <a:spcPts val="1200"/>
              </a:spcBef>
              <a:spcAft>
                <a:spcPts val="0"/>
              </a:spcAft>
              <a:buNone/>
            </a:pPr>
            <a:r>
              <a:rPr lang="zh-CN" sz="2000" u="sng"/>
              <a:t>For each seeding stage</a:t>
            </a:r>
            <a:r>
              <a:rPr lang="zh-CN" sz="2000"/>
              <a:t>:</a:t>
            </a:r>
            <a:endParaRPr sz="2000"/>
          </a:p>
          <a:p>
            <a:pPr marL="914400" lvl="0" indent="-355600" algn="l" rtl="0">
              <a:spcBef>
                <a:spcPts val="1200"/>
              </a:spcBef>
              <a:spcAft>
                <a:spcPts val="0"/>
              </a:spcAft>
              <a:buSzPts val="2000"/>
              <a:buAutoNum type="arabicParenR"/>
            </a:pPr>
            <a:r>
              <a:rPr lang="zh-CN" sz="2000"/>
              <a:t>Rank the </a:t>
            </a:r>
            <a:r>
              <a:rPr lang="zh-CN" sz="2000">
                <a:solidFill>
                  <a:srgbClr val="FF0000"/>
                </a:solidFill>
              </a:rPr>
              <a:t>inactive</a:t>
            </a:r>
            <a:r>
              <a:rPr lang="zh-CN" sz="2000"/>
              <a:t> nodes</a:t>
            </a:r>
            <a:endParaRPr sz="2000"/>
          </a:p>
          <a:p>
            <a:pPr marL="914400" lvl="0" indent="-355600" algn="l" rtl="0">
              <a:spcBef>
                <a:spcPts val="0"/>
              </a:spcBef>
              <a:spcAft>
                <a:spcPts val="0"/>
              </a:spcAft>
              <a:buSzPts val="2000"/>
              <a:buAutoNum type="arabicParenR"/>
            </a:pPr>
            <a:r>
              <a:rPr lang="zh-CN" sz="2000"/>
              <a:t>Select required number of top ranked nodes</a:t>
            </a:r>
            <a:endParaRPr sz="2000"/>
          </a:p>
          <a:p>
            <a:pPr marL="914400" lvl="0" indent="-355600" algn="l" rtl="0">
              <a:spcBef>
                <a:spcPts val="0"/>
              </a:spcBef>
              <a:spcAft>
                <a:spcPts val="0"/>
              </a:spcAft>
              <a:buSzPts val="2000"/>
              <a:buAutoNum type="arabicParenR"/>
            </a:pPr>
            <a:r>
              <a:rPr lang="zh-CN" sz="2000"/>
              <a:t>Start diffusion</a:t>
            </a:r>
            <a:endParaRPr sz="2000"/>
          </a:p>
        </p:txBody>
      </p:sp>
      <p:graphicFrame>
        <p:nvGraphicFramePr>
          <p:cNvPr id="185" name="Google Shape;185;p32"/>
          <p:cNvGraphicFramePr/>
          <p:nvPr/>
        </p:nvGraphicFramePr>
        <p:xfrm>
          <a:off x="620450" y="2051750"/>
          <a:ext cx="3000000" cy="3000000"/>
        </p:xfrm>
        <a:graphic>
          <a:graphicData uri="http://schemas.openxmlformats.org/drawingml/2006/table">
            <a:tbl>
              <a:tblPr>
                <a:noFill/>
                <a:tableStyleId>{08CA4753-35B6-4BB5-9DD9-D12D2DF620C4}</a:tableStyleId>
              </a:tblPr>
              <a:tblGrid>
                <a:gridCol w="2123175">
                  <a:extLst>
                    <a:ext uri="{9D8B030D-6E8A-4147-A177-3AD203B41FA5}">
                      <a16:colId xmlns:a16="http://schemas.microsoft.com/office/drawing/2014/main" val="20000"/>
                    </a:ext>
                  </a:extLst>
                </a:gridCol>
                <a:gridCol w="1294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Total Nodes Used</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Seeding Stages</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&gt;= 1</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Max Coverage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C_SQ</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Steps / Time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T_SQ</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620450" y="326550"/>
            <a:ext cx="3086100" cy="136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SQ_kPS</a:t>
            </a:r>
            <a:endParaRPr sz="3500"/>
          </a:p>
        </p:txBody>
      </p:sp>
      <p:sp>
        <p:nvSpPr>
          <p:cNvPr id="191" name="Google Shape;191;p33"/>
          <p:cNvSpPr txBox="1">
            <a:spLocks noGrp="1"/>
          </p:cNvSpPr>
          <p:nvPr>
            <p:ph type="body" idx="2"/>
          </p:nvPr>
        </p:nvSpPr>
        <p:spPr>
          <a:xfrm>
            <a:off x="4889900" y="326550"/>
            <a:ext cx="3954000" cy="4544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zh-CN" sz="2000" b="1" u="sng"/>
              <a:t>Fixed:</a:t>
            </a:r>
            <a:endParaRPr sz="2000" b="1" u="sng"/>
          </a:p>
          <a:p>
            <a:pPr marL="0" lvl="0" indent="0" algn="l" rtl="0">
              <a:spcBef>
                <a:spcPts val="1200"/>
              </a:spcBef>
              <a:spcAft>
                <a:spcPts val="0"/>
              </a:spcAft>
              <a:buNone/>
            </a:pPr>
            <a:r>
              <a:rPr lang="zh-CN" sz="2000" b="1" u="sng"/>
              <a:t>	</a:t>
            </a:r>
            <a:r>
              <a:rPr lang="zh-CN" sz="2000"/>
              <a:t># nodes used per stage</a:t>
            </a:r>
            <a:endParaRPr sz="2000"/>
          </a:p>
          <a:p>
            <a:pPr marL="0" lvl="0" indent="0" algn="l" rtl="0">
              <a:spcBef>
                <a:spcPts val="1200"/>
              </a:spcBef>
              <a:spcAft>
                <a:spcPts val="0"/>
              </a:spcAft>
              <a:buNone/>
            </a:pPr>
            <a:endParaRPr sz="2000" b="1" u="sng"/>
          </a:p>
          <a:p>
            <a:pPr marL="0" lvl="0" indent="0" algn="l" rtl="0">
              <a:spcBef>
                <a:spcPts val="1200"/>
              </a:spcBef>
              <a:spcAft>
                <a:spcPts val="0"/>
              </a:spcAft>
              <a:buNone/>
            </a:pPr>
            <a:r>
              <a:rPr lang="zh-CN" sz="2000" b="1" u="sng"/>
              <a:t>Process:</a:t>
            </a:r>
            <a:endParaRPr sz="2000" b="1" u="sng"/>
          </a:p>
          <a:p>
            <a:pPr marL="0" lvl="0" indent="0" algn="l" rtl="0">
              <a:spcBef>
                <a:spcPts val="1200"/>
              </a:spcBef>
              <a:spcAft>
                <a:spcPts val="0"/>
              </a:spcAft>
              <a:buNone/>
            </a:pPr>
            <a:r>
              <a:rPr lang="zh-CN" sz="2000" u="sng"/>
              <a:t>For each seeding stage</a:t>
            </a:r>
            <a:r>
              <a:rPr lang="zh-CN" sz="2000"/>
              <a:t>:</a:t>
            </a:r>
            <a:endParaRPr sz="2000"/>
          </a:p>
          <a:p>
            <a:pPr marL="914400" lvl="0" indent="-355600" algn="l" rtl="0">
              <a:spcBef>
                <a:spcPts val="1200"/>
              </a:spcBef>
              <a:spcAft>
                <a:spcPts val="0"/>
              </a:spcAft>
              <a:buSzPts val="2000"/>
              <a:buAutoNum type="arabicParenR"/>
            </a:pPr>
            <a:r>
              <a:rPr lang="zh-CN" sz="2000"/>
              <a:t>Rank the nodes</a:t>
            </a:r>
            <a:endParaRPr sz="2000"/>
          </a:p>
          <a:p>
            <a:pPr marL="914400" lvl="0" indent="-355600" algn="l" rtl="0">
              <a:spcBef>
                <a:spcPts val="0"/>
              </a:spcBef>
              <a:spcAft>
                <a:spcPts val="0"/>
              </a:spcAft>
              <a:buSzPts val="2000"/>
              <a:buAutoNum type="arabicParenR"/>
            </a:pPr>
            <a:r>
              <a:rPr lang="zh-CN" sz="2000"/>
              <a:t>Select </a:t>
            </a:r>
            <a:r>
              <a:rPr lang="zh-CN" sz="2000">
                <a:solidFill>
                  <a:srgbClr val="FF0000"/>
                </a:solidFill>
              </a:rPr>
              <a:t>k</a:t>
            </a:r>
            <a:r>
              <a:rPr lang="zh-CN" sz="2000"/>
              <a:t> top ranked nodes</a:t>
            </a:r>
            <a:endParaRPr sz="2000"/>
          </a:p>
          <a:p>
            <a:pPr marL="914400" lvl="0" indent="-355600" algn="l" rtl="0">
              <a:spcBef>
                <a:spcPts val="0"/>
              </a:spcBef>
              <a:spcAft>
                <a:spcPts val="0"/>
              </a:spcAft>
              <a:buSzPts val="2000"/>
              <a:buAutoNum type="arabicParenR"/>
            </a:pPr>
            <a:r>
              <a:rPr lang="zh-CN" sz="2000"/>
              <a:t>Start diffusion</a:t>
            </a:r>
            <a:endParaRPr sz="2000"/>
          </a:p>
          <a:p>
            <a:pPr marL="914400" lvl="0" indent="-355600" algn="l" rtl="0">
              <a:spcBef>
                <a:spcPts val="0"/>
              </a:spcBef>
              <a:spcAft>
                <a:spcPts val="0"/>
              </a:spcAft>
              <a:buSzPts val="2000"/>
              <a:buAutoNum type="arabicParenR"/>
            </a:pPr>
            <a:r>
              <a:rPr lang="zh-CN" sz="2000"/>
              <a:t>Diffusion stops after 1 step</a:t>
            </a:r>
            <a:endParaRPr sz="2000"/>
          </a:p>
        </p:txBody>
      </p:sp>
      <p:graphicFrame>
        <p:nvGraphicFramePr>
          <p:cNvPr id="192" name="Google Shape;192;p33"/>
          <p:cNvGraphicFramePr/>
          <p:nvPr/>
        </p:nvGraphicFramePr>
        <p:xfrm>
          <a:off x="620450" y="2051750"/>
          <a:ext cx="3000000" cy="3000000"/>
        </p:xfrm>
        <a:graphic>
          <a:graphicData uri="http://schemas.openxmlformats.org/drawingml/2006/table">
            <a:tbl>
              <a:tblPr>
                <a:noFill/>
                <a:tableStyleId>{08CA4753-35B6-4BB5-9DD9-D12D2DF620C4}</a:tableStyleId>
              </a:tblPr>
              <a:tblGrid>
                <a:gridCol w="2123175">
                  <a:extLst>
                    <a:ext uri="{9D8B030D-6E8A-4147-A177-3AD203B41FA5}">
                      <a16:colId xmlns:a16="http://schemas.microsoft.com/office/drawing/2014/main" val="20000"/>
                    </a:ext>
                  </a:extLst>
                </a:gridCol>
                <a:gridCol w="1294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Total Nodes Used</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 Used per Stage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k</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Max Coverage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C_OPS</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Steps / Time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T_OPS</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620450" y="326550"/>
            <a:ext cx="3086100" cy="136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SQ_1PS</a:t>
            </a:r>
            <a:endParaRPr sz="3500"/>
          </a:p>
        </p:txBody>
      </p:sp>
      <p:sp>
        <p:nvSpPr>
          <p:cNvPr id="198" name="Google Shape;198;p34"/>
          <p:cNvSpPr txBox="1">
            <a:spLocks noGrp="1"/>
          </p:cNvSpPr>
          <p:nvPr>
            <p:ph type="body" idx="2"/>
          </p:nvPr>
        </p:nvSpPr>
        <p:spPr>
          <a:xfrm>
            <a:off x="4868125" y="516000"/>
            <a:ext cx="3954000" cy="411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000" b="1" u="sng"/>
              <a:t>Process:</a:t>
            </a:r>
            <a:endParaRPr sz="2000" b="1" u="sng"/>
          </a:p>
          <a:p>
            <a:pPr marL="0" lvl="0" indent="0" algn="l" rtl="0">
              <a:spcBef>
                <a:spcPts val="1200"/>
              </a:spcBef>
              <a:spcAft>
                <a:spcPts val="0"/>
              </a:spcAft>
              <a:buNone/>
            </a:pPr>
            <a:r>
              <a:rPr lang="zh-CN" sz="2000" u="sng"/>
              <a:t>For each seeding stage</a:t>
            </a:r>
            <a:r>
              <a:rPr lang="zh-CN" sz="2000"/>
              <a:t>:</a:t>
            </a:r>
            <a:endParaRPr sz="2000"/>
          </a:p>
          <a:p>
            <a:pPr marL="914400" lvl="0" indent="-355600" algn="l" rtl="0">
              <a:spcBef>
                <a:spcPts val="1200"/>
              </a:spcBef>
              <a:spcAft>
                <a:spcPts val="0"/>
              </a:spcAft>
              <a:buSzPts val="2000"/>
              <a:buAutoNum type="arabicParenR"/>
            </a:pPr>
            <a:r>
              <a:rPr lang="zh-CN" sz="2000"/>
              <a:t>Rank the nodes</a:t>
            </a:r>
            <a:endParaRPr sz="2000"/>
          </a:p>
          <a:p>
            <a:pPr marL="914400" lvl="0" indent="-355600" algn="l" rtl="0">
              <a:spcBef>
                <a:spcPts val="0"/>
              </a:spcBef>
              <a:spcAft>
                <a:spcPts val="0"/>
              </a:spcAft>
              <a:buSzPts val="2000"/>
              <a:buAutoNum type="arabicParenR"/>
            </a:pPr>
            <a:r>
              <a:rPr lang="zh-CN" sz="2000"/>
              <a:t>Select </a:t>
            </a:r>
            <a:r>
              <a:rPr lang="zh-CN" sz="2000">
                <a:solidFill>
                  <a:srgbClr val="FF0000"/>
                </a:solidFill>
              </a:rPr>
              <a:t>1</a:t>
            </a:r>
            <a:r>
              <a:rPr lang="zh-CN" sz="2000"/>
              <a:t> top ranked nodes</a:t>
            </a:r>
            <a:endParaRPr sz="2000"/>
          </a:p>
          <a:p>
            <a:pPr marL="914400" lvl="0" indent="-355600" algn="l" rtl="0">
              <a:spcBef>
                <a:spcPts val="0"/>
              </a:spcBef>
              <a:spcAft>
                <a:spcPts val="0"/>
              </a:spcAft>
              <a:buSzPts val="2000"/>
              <a:buAutoNum type="arabicParenR"/>
            </a:pPr>
            <a:r>
              <a:rPr lang="zh-CN" sz="2000"/>
              <a:t>Start diffusion</a:t>
            </a:r>
            <a:endParaRPr sz="2000"/>
          </a:p>
        </p:txBody>
      </p:sp>
      <p:graphicFrame>
        <p:nvGraphicFramePr>
          <p:cNvPr id="199" name="Google Shape;199;p34"/>
          <p:cNvGraphicFramePr/>
          <p:nvPr/>
        </p:nvGraphicFramePr>
        <p:xfrm>
          <a:off x="620450" y="2051750"/>
          <a:ext cx="3000000" cy="3000000"/>
        </p:xfrm>
        <a:graphic>
          <a:graphicData uri="http://schemas.openxmlformats.org/drawingml/2006/table">
            <a:tbl>
              <a:tblPr>
                <a:noFill/>
                <a:tableStyleId>{08CA4753-35B6-4BB5-9DD9-D12D2DF620C4}</a:tableStyleId>
              </a:tblPr>
              <a:tblGrid>
                <a:gridCol w="2123175">
                  <a:extLst>
                    <a:ext uri="{9D8B030D-6E8A-4147-A177-3AD203B41FA5}">
                      <a16:colId xmlns:a16="http://schemas.microsoft.com/office/drawing/2014/main" val="20000"/>
                    </a:ext>
                  </a:extLst>
                </a:gridCol>
                <a:gridCol w="1294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Total Nodes Used</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 Used per Stage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1</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Seeding Stage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n</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Max Coverage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C_OPS</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Steps / Time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T_OPS</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620450" y="326550"/>
            <a:ext cx="3086100" cy="136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SQ_2PS</a:t>
            </a:r>
            <a:endParaRPr sz="3500"/>
          </a:p>
        </p:txBody>
      </p:sp>
      <p:sp>
        <p:nvSpPr>
          <p:cNvPr id="205" name="Google Shape;205;p35"/>
          <p:cNvSpPr txBox="1">
            <a:spLocks noGrp="1"/>
          </p:cNvSpPr>
          <p:nvPr>
            <p:ph type="body" idx="2"/>
          </p:nvPr>
        </p:nvSpPr>
        <p:spPr>
          <a:xfrm>
            <a:off x="4868125" y="516000"/>
            <a:ext cx="3954000" cy="411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000" b="1" u="sng"/>
              <a:t>Process:</a:t>
            </a:r>
            <a:endParaRPr sz="2000" b="1" u="sng"/>
          </a:p>
          <a:p>
            <a:pPr marL="0" lvl="0" indent="0" algn="l" rtl="0">
              <a:spcBef>
                <a:spcPts val="1200"/>
              </a:spcBef>
              <a:spcAft>
                <a:spcPts val="0"/>
              </a:spcAft>
              <a:buNone/>
            </a:pPr>
            <a:r>
              <a:rPr lang="zh-CN" sz="2000" u="sng"/>
              <a:t>For each seeding stage</a:t>
            </a:r>
            <a:r>
              <a:rPr lang="zh-CN" sz="2000"/>
              <a:t>:</a:t>
            </a:r>
            <a:endParaRPr sz="2000"/>
          </a:p>
          <a:p>
            <a:pPr marL="914400" lvl="0" indent="-355600" algn="l" rtl="0">
              <a:spcBef>
                <a:spcPts val="1200"/>
              </a:spcBef>
              <a:spcAft>
                <a:spcPts val="0"/>
              </a:spcAft>
              <a:buSzPts val="2000"/>
              <a:buAutoNum type="arabicParenR"/>
            </a:pPr>
            <a:r>
              <a:rPr lang="zh-CN" sz="2000"/>
              <a:t>Rank the nodes</a:t>
            </a:r>
            <a:endParaRPr sz="2000"/>
          </a:p>
          <a:p>
            <a:pPr marL="914400" lvl="0" indent="-355600" algn="l" rtl="0">
              <a:spcBef>
                <a:spcPts val="0"/>
              </a:spcBef>
              <a:spcAft>
                <a:spcPts val="0"/>
              </a:spcAft>
              <a:buSzPts val="2000"/>
              <a:buAutoNum type="arabicParenR"/>
            </a:pPr>
            <a:r>
              <a:rPr lang="zh-CN" sz="2000"/>
              <a:t>Select </a:t>
            </a:r>
            <a:r>
              <a:rPr lang="zh-CN" sz="2000">
                <a:solidFill>
                  <a:srgbClr val="FF0000"/>
                </a:solidFill>
              </a:rPr>
              <a:t>2</a:t>
            </a:r>
            <a:r>
              <a:rPr lang="zh-CN" sz="2000"/>
              <a:t> top ranked nodes</a:t>
            </a:r>
            <a:endParaRPr sz="2000"/>
          </a:p>
          <a:p>
            <a:pPr marL="914400" lvl="0" indent="-355600" algn="l" rtl="0">
              <a:spcBef>
                <a:spcPts val="0"/>
              </a:spcBef>
              <a:spcAft>
                <a:spcPts val="0"/>
              </a:spcAft>
              <a:buSzPts val="2000"/>
              <a:buAutoNum type="arabicParenR"/>
            </a:pPr>
            <a:r>
              <a:rPr lang="zh-CN" sz="2000"/>
              <a:t>Start diffusion</a:t>
            </a:r>
            <a:endParaRPr sz="2000"/>
          </a:p>
        </p:txBody>
      </p:sp>
      <p:graphicFrame>
        <p:nvGraphicFramePr>
          <p:cNvPr id="206" name="Google Shape;206;p35"/>
          <p:cNvGraphicFramePr/>
          <p:nvPr/>
        </p:nvGraphicFramePr>
        <p:xfrm>
          <a:off x="620450" y="2051750"/>
          <a:ext cx="3000000" cy="3000000"/>
        </p:xfrm>
        <a:graphic>
          <a:graphicData uri="http://schemas.openxmlformats.org/drawingml/2006/table">
            <a:tbl>
              <a:tblPr>
                <a:noFill/>
                <a:tableStyleId>{08CA4753-35B6-4BB5-9DD9-D12D2DF620C4}</a:tableStyleId>
              </a:tblPr>
              <a:tblGrid>
                <a:gridCol w="2123175">
                  <a:extLst>
                    <a:ext uri="{9D8B030D-6E8A-4147-A177-3AD203B41FA5}">
                      <a16:colId xmlns:a16="http://schemas.microsoft.com/office/drawing/2014/main" val="20000"/>
                    </a:ext>
                  </a:extLst>
                </a:gridCol>
                <a:gridCol w="1294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Total Nodes Used</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 Used per Stage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2</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Seeding Stage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n/2</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Max Coverage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C_OPS</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Steps / Time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T_OPS</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609575" y="964200"/>
            <a:ext cx="3086100" cy="321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SQ_kPS</a:t>
            </a:r>
            <a:endParaRPr sz="3500"/>
          </a:p>
          <a:p>
            <a:pPr marL="0" lvl="0" indent="0" algn="ctr" rtl="0">
              <a:spcBef>
                <a:spcPts val="0"/>
              </a:spcBef>
              <a:spcAft>
                <a:spcPts val="0"/>
              </a:spcAft>
              <a:buNone/>
            </a:pPr>
            <a:endParaRPr sz="3500"/>
          </a:p>
          <a:p>
            <a:pPr marL="0" lvl="0" indent="0" algn="ctr" rtl="0">
              <a:spcBef>
                <a:spcPts val="0"/>
              </a:spcBef>
              <a:spcAft>
                <a:spcPts val="0"/>
              </a:spcAft>
              <a:buNone/>
            </a:pPr>
            <a:r>
              <a:rPr lang="zh-CN" sz="2500"/>
              <a:t>v.s.</a:t>
            </a:r>
            <a:endParaRPr sz="2500"/>
          </a:p>
          <a:p>
            <a:pPr marL="0" lvl="0" indent="0" algn="ctr" rtl="0">
              <a:spcBef>
                <a:spcPts val="0"/>
              </a:spcBef>
              <a:spcAft>
                <a:spcPts val="0"/>
              </a:spcAft>
              <a:buNone/>
            </a:pPr>
            <a:endParaRPr sz="3500"/>
          </a:p>
          <a:p>
            <a:pPr marL="0" lvl="0" indent="0" algn="ctr" rtl="0">
              <a:spcBef>
                <a:spcPts val="0"/>
              </a:spcBef>
              <a:spcAft>
                <a:spcPts val="0"/>
              </a:spcAft>
              <a:buNone/>
            </a:pPr>
            <a:r>
              <a:rPr lang="zh-CN" sz="3500"/>
              <a:t>SN</a:t>
            </a:r>
            <a:endParaRPr sz="3500"/>
          </a:p>
        </p:txBody>
      </p:sp>
      <p:sp>
        <p:nvSpPr>
          <p:cNvPr id="212" name="Google Shape;212;p36"/>
          <p:cNvSpPr txBox="1">
            <a:spLocks noGrp="1"/>
          </p:cNvSpPr>
          <p:nvPr>
            <p:ph type="body" idx="2"/>
          </p:nvPr>
        </p:nvSpPr>
        <p:spPr>
          <a:xfrm>
            <a:off x="4846325" y="740100"/>
            <a:ext cx="3954000" cy="3663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zh-CN" sz="2000" b="1"/>
              <a:t>C_OPS v.s. C_SN:</a:t>
            </a:r>
            <a:endParaRPr sz="2000" b="1"/>
          </a:p>
          <a:p>
            <a:pPr marL="0" lvl="0" indent="0" algn="l" rtl="0">
              <a:spcBef>
                <a:spcPts val="1200"/>
              </a:spcBef>
              <a:spcAft>
                <a:spcPts val="0"/>
              </a:spcAft>
              <a:buNone/>
            </a:pPr>
            <a:r>
              <a:rPr lang="zh-CN" sz="2000" b="1"/>
              <a:t>	Commonly better coverage</a:t>
            </a:r>
            <a:endParaRPr sz="2000" b="1"/>
          </a:p>
          <a:p>
            <a:pPr marL="0" lvl="0" indent="0" algn="l" rtl="0">
              <a:spcBef>
                <a:spcPts val="1200"/>
              </a:spcBef>
              <a:spcAft>
                <a:spcPts val="0"/>
              </a:spcAft>
              <a:buNone/>
            </a:pPr>
            <a:endParaRPr sz="2000" b="1"/>
          </a:p>
          <a:p>
            <a:pPr marL="0" lvl="0" indent="0" algn="l" rtl="0">
              <a:spcBef>
                <a:spcPts val="1200"/>
              </a:spcBef>
              <a:spcAft>
                <a:spcPts val="0"/>
              </a:spcAft>
              <a:buNone/>
            </a:pPr>
            <a:r>
              <a:rPr lang="zh-CN" sz="2000" b="1"/>
              <a:t>T_OPS v.s. T_SN:</a:t>
            </a:r>
            <a:endParaRPr sz="2000" b="1"/>
          </a:p>
          <a:p>
            <a:pPr marL="0" lvl="0" indent="0" algn="l" rtl="0">
              <a:spcBef>
                <a:spcPts val="1200"/>
              </a:spcBef>
              <a:spcAft>
                <a:spcPts val="1200"/>
              </a:spcAft>
              <a:buNone/>
            </a:pPr>
            <a:r>
              <a:rPr lang="zh-CN" sz="2000" b="1"/>
              <a:t>	Common longer time</a:t>
            </a:r>
            <a:endParaRPr sz="20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471050" y="190150"/>
            <a:ext cx="3498600" cy="1977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SQ_kPS </a:t>
            </a:r>
            <a:r>
              <a:rPr lang="zh-CN" sz="2500"/>
              <a:t>v.s. </a:t>
            </a:r>
            <a:r>
              <a:rPr lang="zh-CN" sz="3500"/>
              <a:t>SN</a:t>
            </a:r>
            <a:endParaRPr sz="3500"/>
          </a:p>
        </p:txBody>
      </p:sp>
      <p:pic>
        <p:nvPicPr>
          <p:cNvPr id="218" name="Google Shape;218;p37"/>
          <p:cNvPicPr preferRelativeResize="0"/>
          <p:nvPr/>
        </p:nvPicPr>
        <p:blipFill>
          <a:blip r:embed="rId3">
            <a:alphaModFix/>
          </a:blip>
          <a:stretch>
            <a:fillRect/>
          </a:stretch>
        </p:blipFill>
        <p:spPr>
          <a:xfrm>
            <a:off x="4702780" y="309993"/>
            <a:ext cx="4279000" cy="4523514"/>
          </a:xfrm>
          <a:prstGeom prst="rect">
            <a:avLst/>
          </a:prstGeom>
          <a:noFill/>
          <a:ln>
            <a:noFill/>
          </a:ln>
        </p:spPr>
      </p:pic>
      <p:sp>
        <p:nvSpPr>
          <p:cNvPr id="219" name="Google Shape;219;p37"/>
          <p:cNvSpPr txBox="1">
            <a:spLocks noGrp="1"/>
          </p:cNvSpPr>
          <p:nvPr>
            <p:ph type="subTitle" idx="1"/>
          </p:nvPr>
        </p:nvSpPr>
        <p:spPr>
          <a:xfrm>
            <a:off x="471050" y="1711350"/>
            <a:ext cx="3612300" cy="2963700"/>
          </a:xfrm>
          <a:prstGeom prst="rect">
            <a:avLst/>
          </a:prstGeom>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zh-CN" sz="2000" b="1">
                <a:solidFill>
                  <a:schemeClr val="lt1"/>
                </a:solidFill>
              </a:rPr>
              <a:t>C_OPS &gt; C_SN:</a:t>
            </a:r>
            <a:endParaRPr sz="2000" b="1">
              <a:solidFill>
                <a:schemeClr val="lt1"/>
              </a:solidFill>
            </a:endParaRPr>
          </a:p>
          <a:p>
            <a:pPr marL="457200" lvl="0" indent="0" algn="l" rtl="0">
              <a:lnSpc>
                <a:spcPct val="115000"/>
              </a:lnSpc>
              <a:spcBef>
                <a:spcPts val="1200"/>
              </a:spcBef>
              <a:spcAft>
                <a:spcPts val="0"/>
              </a:spcAft>
              <a:buNone/>
            </a:pPr>
            <a:r>
              <a:rPr lang="zh-CN" sz="2000" b="1">
                <a:solidFill>
                  <a:schemeClr val="lt1"/>
                </a:solidFill>
              </a:rPr>
              <a:t>Better coverage</a:t>
            </a:r>
            <a:endParaRPr sz="2000" b="1">
              <a:solidFill>
                <a:schemeClr val="lt1"/>
              </a:solidFill>
            </a:endParaRPr>
          </a:p>
          <a:p>
            <a:pPr marL="457200" lvl="0" indent="0" algn="l" rtl="0">
              <a:lnSpc>
                <a:spcPct val="115000"/>
              </a:lnSpc>
              <a:spcBef>
                <a:spcPts val="1200"/>
              </a:spcBef>
              <a:spcAft>
                <a:spcPts val="0"/>
              </a:spcAft>
              <a:buNone/>
            </a:pPr>
            <a:endParaRPr sz="2000" b="1">
              <a:solidFill>
                <a:schemeClr val="lt1"/>
              </a:solidFill>
            </a:endParaRPr>
          </a:p>
          <a:p>
            <a:pPr marL="0" lvl="0" indent="0" algn="l" rtl="0">
              <a:lnSpc>
                <a:spcPct val="115000"/>
              </a:lnSpc>
              <a:spcBef>
                <a:spcPts val="1200"/>
              </a:spcBef>
              <a:spcAft>
                <a:spcPts val="0"/>
              </a:spcAft>
              <a:buNone/>
            </a:pPr>
            <a:r>
              <a:rPr lang="zh-CN" sz="2000" b="1">
                <a:solidFill>
                  <a:schemeClr val="lt1"/>
                </a:solidFill>
              </a:rPr>
              <a:t>T_OPS &lt; T_SN:</a:t>
            </a:r>
            <a:endParaRPr sz="2000" b="1">
              <a:solidFill>
                <a:schemeClr val="lt1"/>
              </a:solidFill>
            </a:endParaRPr>
          </a:p>
          <a:p>
            <a:pPr marL="457200" lvl="0" indent="0" algn="l" rtl="0">
              <a:lnSpc>
                <a:spcPct val="115000"/>
              </a:lnSpc>
              <a:spcBef>
                <a:spcPts val="1200"/>
              </a:spcBef>
              <a:spcAft>
                <a:spcPts val="1200"/>
              </a:spcAft>
              <a:buNone/>
            </a:pPr>
            <a:r>
              <a:rPr lang="zh-CN" sz="2000" b="1">
                <a:solidFill>
                  <a:schemeClr val="lt1"/>
                </a:solidFill>
              </a:rPr>
              <a:t>Slower speed</a:t>
            </a:r>
            <a:endParaRPr sz="20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620450" y="326550"/>
            <a:ext cx="3086100" cy="136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SQ_TSN</a:t>
            </a:r>
            <a:endParaRPr sz="3500"/>
          </a:p>
        </p:txBody>
      </p:sp>
      <p:graphicFrame>
        <p:nvGraphicFramePr>
          <p:cNvPr id="225" name="Google Shape;225;p38"/>
          <p:cNvGraphicFramePr/>
          <p:nvPr/>
        </p:nvGraphicFramePr>
        <p:xfrm>
          <a:off x="620450" y="2051750"/>
          <a:ext cx="3000000" cy="3000000"/>
        </p:xfrm>
        <a:graphic>
          <a:graphicData uri="http://schemas.openxmlformats.org/drawingml/2006/table">
            <a:tbl>
              <a:tblPr>
                <a:noFill/>
                <a:tableStyleId>{08CA4753-35B6-4BB5-9DD9-D12D2DF620C4}</a:tableStyleId>
              </a:tblPr>
              <a:tblGrid>
                <a:gridCol w="2123175">
                  <a:extLst>
                    <a:ext uri="{9D8B030D-6E8A-4147-A177-3AD203B41FA5}">
                      <a16:colId xmlns:a16="http://schemas.microsoft.com/office/drawing/2014/main" val="20000"/>
                    </a:ext>
                  </a:extLst>
                </a:gridCol>
                <a:gridCol w="1294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Total Nodes Used</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 Used per Stage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n / T_TSN</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Seeding Stage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T_TSN</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Max Coverage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C_TSN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Steps / Time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T_TSN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4"/>
                  </a:ext>
                </a:extLst>
              </a:tr>
            </a:tbl>
          </a:graphicData>
        </a:graphic>
      </p:graphicFrame>
      <p:sp>
        <p:nvSpPr>
          <p:cNvPr id="226" name="Google Shape;226;p38"/>
          <p:cNvSpPr txBox="1">
            <a:spLocks noGrp="1"/>
          </p:cNvSpPr>
          <p:nvPr>
            <p:ph type="body" idx="2"/>
          </p:nvPr>
        </p:nvSpPr>
        <p:spPr>
          <a:xfrm>
            <a:off x="4889900" y="326550"/>
            <a:ext cx="3954000" cy="4544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zh-CN" sz="2000" b="1" u="sng"/>
              <a:t>Fixed:</a:t>
            </a:r>
            <a:endParaRPr sz="2000" b="1" u="sng"/>
          </a:p>
          <a:p>
            <a:pPr marL="0" lvl="0" indent="0" algn="l" rtl="0">
              <a:spcBef>
                <a:spcPts val="1200"/>
              </a:spcBef>
              <a:spcAft>
                <a:spcPts val="0"/>
              </a:spcAft>
              <a:buNone/>
            </a:pPr>
            <a:r>
              <a:rPr lang="zh-CN" sz="2000" b="1" u="sng"/>
              <a:t>	</a:t>
            </a:r>
            <a:r>
              <a:rPr lang="zh-CN" sz="2000" b="1"/>
              <a:t># seeding stages</a:t>
            </a:r>
            <a:endParaRPr sz="2000" b="1"/>
          </a:p>
          <a:p>
            <a:pPr marL="0" lvl="0" indent="457200" algn="l" rtl="0">
              <a:spcBef>
                <a:spcPts val="1200"/>
              </a:spcBef>
              <a:spcAft>
                <a:spcPts val="0"/>
              </a:spcAft>
              <a:buNone/>
            </a:pPr>
            <a:r>
              <a:rPr lang="zh-CN" sz="2000" b="1"/>
              <a:t> = T_TSN</a:t>
            </a:r>
            <a:endParaRPr sz="2000" b="1"/>
          </a:p>
          <a:p>
            <a:pPr marL="0" lvl="0" indent="0" algn="l" rtl="0">
              <a:spcBef>
                <a:spcPts val="1200"/>
              </a:spcBef>
              <a:spcAft>
                <a:spcPts val="0"/>
              </a:spcAft>
              <a:buNone/>
            </a:pPr>
            <a:endParaRPr sz="2000" b="1" u="sng"/>
          </a:p>
          <a:p>
            <a:pPr marL="0" lvl="0" indent="0" algn="l" rtl="0">
              <a:spcBef>
                <a:spcPts val="1200"/>
              </a:spcBef>
              <a:spcAft>
                <a:spcPts val="0"/>
              </a:spcAft>
              <a:buNone/>
            </a:pPr>
            <a:r>
              <a:rPr lang="zh-CN" sz="2000" b="1" u="sng"/>
              <a:t>Process:</a:t>
            </a:r>
            <a:endParaRPr sz="2000" b="1" u="sng"/>
          </a:p>
          <a:p>
            <a:pPr marL="0" lvl="0" indent="0" algn="l" rtl="0">
              <a:spcBef>
                <a:spcPts val="1200"/>
              </a:spcBef>
              <a:spcAft>
                <a:spcPts val="0"/>
              </a:spcAft>
              <a:buNone/>
            </a:pPr>
            <a:r>
              <a:rPr lang="zh-CN" sz="2000" u="sng"/>
              <a:t>For each seeding stage</a:t>
            </a:r>
            <a:r>
              <a:rPr lang="zh-CN" sz="2000"/>
              <a:t>:</a:t>
            </a:r>
            <a:endParaRPr sz="2000"/>
          </a:p>
          <a:p>
            <a:pPr marL="914400" lvl="0" indent="-346075" algn="l" rtl="0">
              <a:spcBef>
                <a:spcPts val="1200"/>
              </a:spcBef>
              <a:spcAft>
                <a:spcPts val="0"/>
              </a:spcAft>
              <a:buSzPct val="100000"/>
              <a:buAutoNum type="arabicParenR"/>
            </a:pPr>
            <a:r>
              <a:rPr lang="zh-CN" sz="2000"/>
              <a:t>Rank the nodes</a:t>
            </a:r>
            <a:endParaRPr sz="2000"/>
          </a:p>
          <a:p>
            <a:pPr marL="914400" lvl="0" indent="-346075" algn="l" rtl="0">
              <a:spcBef>
                <a:spcPts val="0"/>
              </a:spcBef>
              <a:spcAft>
                <a:spcPts val="0"/>
              </a:spcAft>
              <a:buSzPct val="100000"/>
              <a:buAutoNum type="arabicParenR"/>
            </a:pPr>
            <a:r>
              <a:rPr lang="zh-CN" sz="2000"/>
              <a:t>Select </a:t>
            </a:r>
            <a:r>
              <a:rPr lang="zh-CN" sz="1400">
                <a:solidFill>
                  <a:srgbClr val="FF0000"/>
                </a:solidFill>
              </a:rPr>
              <a:t>n / T_TSN</a:t>
            </a:r>
            <a:r>
              <a:rPr lang="zh-CN" sz="2000"/>
              <a:t> top ranked nodes</a:t>
            </a:r>
            <a:endParaRPr sz="2000"/>
          </a:p>
          <a:p>
            <a:pPr marL="914400" lvl="0" indent="-346075" algn="l" rtl="0">
              <a:spcBef>
                <a:spcPts val="0"/>
              </a:spcBef>
              <a:spcAft>
                <a:spcPts val="0"/>
              </a:spcAft>
              <a:buSzPct val="100000"/>
              <a:buAutoNum type="arabicParenR"/>
            </a:pPr>
            <a:r>
              <a:rPr lang="zh-CN" sz="2000"/>
              <a:t>Start diffusion</a:t>
            </a:r>
            <a:endParaRPr sz="2000"/>
          </a:p>
          <a:p>
            <a:pPr marL="914400" lvl="0" indent="-346075" algn="l" rtl="0">
              <a:spcBef>
                <a:spcPts val="0"/>
              </a:spcBef>
              <a:spcAft>
                <a:spcPts val="0"/>
              </a:spcAft>
              <a:buSzPct val="100000"/>
              <a:buAutoNum type="arabicParenR"/>
            </a:pPr>
            <a:r>
              <a:rPr lang="zh-CN" sz="2000"/>
              <a:t>Diffusion stops after 1 step</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471050" y="190150"/>
            <a:ext cx="3498600" cy="1977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SQ_TSN </a:t>
            </a:r>
            <a:r>
              <a:rPr lang="zh-CN" sz="2500"/>
              <a:t>v.s. </a:t>
            </a:r>
            <a:r>
              <a:rPr lang="zh-CN" sz="3500"/>
              <a:t>SN</a:t>
            </a:r>
            <a:endParaRPr sz="3500"/>
          </a:p>
        </p:txBody>
      </p:sp>
      <p:sp>
        <p:nvSpPr>
          <p:cNvPr id="232" name="Google Shape;232;p39"/>
          <p:cNvSpPr txBox="1">
            <a:spLocks noGrp="1"/>
          </p:cNvSpPr>
          <p:nvPr>
            <p:ph type="subTitle" idx="1"/>
          </p:nvPr>
        </p:nvSpPr>
        <p:spPr>
          <a:xfrm>
            <a:off x="471050" y="1711350"/>
            <a:ext cx="3612300" cy="2963700"/>
          </a:xfrm>
          <a:prstGeom prst="rect">
            <a:avLst/>
          </a:prstGeom>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zh-CN" sz="2000" b="1">
                <a:solidFill>
                  <a:schemeClr val="lt1"/>
                </a:solidFill>
              </a:rPr>
              <a:t>C_TSN &gt; C_SN:</a:t>
            </a:r>
            <a:endParaRPr sz="2000" b="1">
              <a:solidFill>
                <a:schemeClr val="lt1"/>
              </a:solidFill>
            </a:endParaRPr>
          </a:p>
          <a:p>
            <a:pPr marL="457200" lvl="0" indent="0" algn="l" rtl="0">
              <a:lnSpc>
                <a:spcPct val="115000"/>
              </a:lnSpc>
              <a:spcBef>
                <a:spcPts val="1200"/>
              </a:spcBef>
              <a:spcAft>
                <a:spcPts val="0"/>
              </a:spcAft>
              <a:buNone/>
            </a:pPr>
            <a:r>
              <a:rPr lang="zh-CN" sz="2000" b="1">
                <a:solidFill>
                  <a:schemeClr val="lt1"/>
                </a:solidFill>
              </a:rPr>
              <a:t>Better coverage</a:t>
            </a:r>
            <a:endParaRPr sz="2000" b="1">
              <a:solidFill>
                <a:schemeClr val="lt1"/>
              </a:solidFill>
            </a:endParaRPr>
          </a:p>
          <a:p>
            <a:pPr marL="457200" lvl="0" indent="0" algn="l" rtl="0">
              <a:lnSpc>
                <a:spcPct val="115000"/>
              </a:lnSpc>
              <a:spcBef>
                <a:spcPts val="1200"/>
              </a:spcBef>
              <a:spcAft>
                <a:spcPts val="0"/>
              </a:spcAft>
              <a:buNone/>
            </a:pPr>
            <a:endParaRPr sz="2000" b="1">
              <a:solidFill>
                <a:schemeClr val="lt1"/>
              </a:solidFill>
            </a:endParaRPr>
          </a:p>
          <a:p>
            <a:pPr marL="0" lvl="0" indent="0" algn="l" rtl="0">
              <a:lnSpc>
                <a:spcPct val="115000"/>
              </a:lnSpc>
              <a:spcBef>
                <a:spcPts val="1200"/>
              </a:spcBef>
              <a:spcAft>
                <a:spcPts val="0"/>
              </a:spcAft>
              <a:buNone/>
            </a:pPr>
            <a:r>
              <a:rPr lang="zh-CN" sz="2000" b="1">
                <a:solidFill>
                  <a:schemeClr val="lt1"/>
                </a:solidFill>
              </a:rPr>
              <a:t>T_TSN &gt; T_SN:</a:t>
            </a:r>
            <a:endParaRPr sz="2000" b="1">
              <a:solidFill>
                <a:schemeClr val="lt1"/>
              </a:solidFill>
            </a:endParaRPr>
          </a:p>
          <a:p>
            <a:pPr marL="457200" lvl="0" indent="0" algn="l" rtl="0">
              <a:lnSpc>
                <a:spcPct val="115000"/>
              </a:lnSpc>
              <a:spcBef>
                <a:spcPts val="1200"/>
              </a:spcBef>
              <a:spcAft>
                <a:spcPts val="1200"/>
              </a:spcAft>
              <a:buNone/>
            </a:pPr>
            <a:r>
              <a:rPr lang="zh-CN" sz="2000" b="1">
                <a:solidFill>
                  <a:schemeClr val="lt1"/>
                </a:solidFill>
              </a:rPr>
              <a:t>Slower speed</a:t>
            </a:r>
            <a:endParaRPr sz="2000">
              <a:solidFill>
                <a:schemeClr val="lt1"/>
              </a:solidFill>
            </a:endParaRPr>
          </a:p>
        </p:txBody>
      </p:sp>
      <p:pic>
        <p:nvPicPr>
          <p:cNvPr id="233" name="Google Shape;233;p39"/>
          <p:cNvPicPr preferRelativeResize="0"/>
          <p:nvPr/>
        </p:nvPicPr>
        <p:blipFill>
          <a:blip r:embed="rId3">
            <a:alphaModFix/>
          </a:blip>
          <a:stretch>
            <a:fillRect/>
          </a:stretch>
        </p:blipFill>
        <p:spPr>
          <a:xfrm>
            <a:off x="4657405" y="314025"/>
            <a:ext cx="4366725" cy="451543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xfrm>
            <a:off x="609575" y="964200"/>
            <a:ext cx="3086100" cy="3215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zh-CN" sz="3500"/>
              <a:t>SQ_TSN</a:t>
            </a:r>
            <a:endParaRPr sz="3500"/>
          </a:p>
          <a:p>
            <a:pPr marL="0" lvl="0" indent="0" algn="ctr" rtl="0">
              <a:spcBef>
                <a:spcPts val="0"/>
              </a:spcBef>
              <a:spcAft>
                <a:spcPts val="0"/>
              </a:spcAft>
              <a:buNone/>
            </a:pPr>
            <a:endParaRPr sz="3500"/>
          </a:p>
          <a:p>
            <a:pPr marL="0" lvl="0" indent="0" algn="ctr" rtl="0">
              <a:spcBef>
                <a:spcPts val="0"/>
              </a:spcBef>
              <a:spcAft>
                <a:spcPts val="0"/>
              </a:spcAft>
              <a:buNone/>
            </a:pPr>
            <a:r>
              <a:rPr lang="zh-CN" sz="2500"/>
              <a:t>v.s.</a:t>
            </a:r>
            <a:endParaRPr sz="2500"/>
          </a:p>
          <a:p>
            <a:pPr marL="0" lvl="0" indent="0" algn="ctr" rtl="0">
              <a:spcBef>
                <a:spcPts val="0"/>
              </a:spcBef>
              <a:spcAft>
                <a:spcPts val="0"/>
              </a:spcAft>
              <a:buNone/>
            </a:pPr>
            <a:endParaRPr sz="2500"/>
          </a:p>
          <a:p>
            <a:pPr marL="0" lvl="0" indent="0" algn="ctr" rtl="0">
              <a:spcBef>
                <a:spcPts val="0"/>
              </a:spcBef>
              <a:spcAft>
                <a:spcPts val="0"/>
              </a:spcAft>
              <a:buNone/>
            </a:pPr>
            <a:r>
              <a:rPr lang="zh-CN" sz="3500"/>
              <a:t>SQ_kPS</a:t>
            </a:r>
            <a:endParaRPr sz="3500"/>
          </a:p>
          <a:p>
            <a:pPr marL="0" lvl="0" indent="0" algn="ctr" rtl="0">
              <a:spcBef>
                <a:spcPts val="0"/>
              </a:spcBef>
              <a:spcAft>
                <a:spcPts val="0"/>
              </a:spcAft>
              <a:buNone/>
            </a:pPr>
            <a:endParaRPr sz="3500"/>
          </a:p>
          <a:p>
            <a:pPr marL="0" lvl="0" indent="0" algn="ctr" rtl="0">
              <a:spcBef>
                <a:spcPts val="0"/>
              </a:spcBef>
              <a:spcAft>
                <a:spcPts val="0"/>
              </a:spcAft>
              <a:buNone/>
            </a:pPr>
            <a:r>
              <a:rPr lang="zh-CN" sz="2500"/>
              <a:t>v.s.</a:t>
            </a:r>
            <a:endParaRPr sz="2500"/>
          </a:p>
          <a:p>
            <a:pPr marL="0" lvl="0" indent="0" algn="ctr" rtl="0">
              <a:spcBef>
                <a:spcPts val="0"/>
              </a:spcBef>
              <a:spcAft>
                <a:spcPts val="0"/>
              </a:spcAft>
              <a:buNone/>
            </a:pPr>
            <a:endParaRPr sz="3500"/>
          </a:p>
          <a:p>
            <a:pPr marL="0" lvl="0" indent="0" algn="ctr" rtl="0">
              <a:spcBef>
                <a:spcPts val="0"/>
              </a:spcBef>
              <a:spcAft>
                <a:spcPts val="0"/>
              </a:spcAft>
              <a:buNone/>
            </a:pPr>
            <a:r>
              <a:rPr lang="zh-CN" sz="3500"/>
              <a:t>SN</a:t>
            </a:r>
            <a:endParaRPr sz="3500"/>
          </a:p>
        </p:txBody>
      </p:sp>
      <p:sp>
        <p:nvSpPr>
          <p:cNvPr id="239" name="Google Shape;239;p40"/>
          <p:cNvSpPr txBox="1">
            <a:spLocks noGrp="1"/>
          </p:cNvSpPr>
          <p:nvPr>
            <p:ph type="body" idx="2"/>
          </p:nvPr>
        </p:nvSpPr>
        <p:spPr>
          <a:xfrm>
            <a:off x="5205950" y="740100"/>
            <a:ext cx="3446400" cy="3663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zh-CN" sz="2000" b="1"/>
              <a:t>C_OPS &gt; C_TSN &gt; C_SN</a:t>
            </a:r>
            <a:endParaRPr sz="2000" b="1"/>
          </a:p>
          <a:p>
            <a:pPr marL="0" lvl="0" indent="0" algn="l" rtl="0">
              <a:spcBef>
                <a:spcPts val="1200"/>
              </a:spcBef>
              <a:spcAft>
                <a:spcPts val="0"/>
              </a:spcAft>
              <a:buNone/>
            </a:pPr>
            <a:endParaRPr sz="2000" b="1"/>
          </a:p>
          <a:p>
            <a:pPr marL="0" lvl="0" indent="0" algn="l" rtl="0">
              <a:spcBef>
                <a:spcPts val="1200"/>
              </a:spcBef>
              <a:spcAft>
                <a:spcPts val="1200"/>
              </a:spcAft>
              <a:buNone/>
            </a:pPr>
            <a:r>
              <a:rPr lang="zh-CN" sz="2000" b="1"/>
              <a:t>T_OPS &gt; T_TSN &gt; T_SN</a:t>
            </a:r>
            <a:endParaRPr sz="20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p>
            <a:pPr marL="457200" lvl="0" indent="-406400" algn="l" rtl="0">
              <a:spcBef>
                <a:spcPts val="0"/>
              </a:spcBef>
              <a:spcAft>
                <a:spcPts val="0"/>
              </a:spcAft>
              <a:buSzPts val="2800"/>
              <a:buChar char="●"/>
            </a:pPr>
            <a:r>
              <a:rPr lang="zh-CN"/>
              <a:t>Revival Mode</a:t>
            </a:r>
            <a:endParaRPr/>
          </a:p>
        </p:txBody>
      </p:sp>
      <p:sp>
        <p:nvSpPr>
          <p:cNvPr id="245" name="Google Shape;245;p41"/>
          <p:cNvSpPr txBox="1">
            <a:spLocks noGrp="1"/>
          </p:cNvSpPr>
          <p:nvPr>
            <p:ph type="subTitle" idx="1"/>
          </p:nvPr>
        </p:nvSpPr>
        <p:spPr>
          <a:xfrm>
            <a:off x="311300" y="1645050"/>
            <a:ext cx="3704400" cy="92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2500"/>
              <a:t>—— Extends diffusion time for each diffusion stage</a:t>
            </a:r>
            <a:endParaRPr sz="2500"/>
          </a:p>
        </p:txBody>
      </p:sp>
      <p:sp>
        <p:nvSpPr>
          <p:cNvPr id="246" name="Google Shape;246;p41"/>
          <p:cNvSpPr txBox="1">
            <a:spLocks noGrp="1"/>
          </p:cNvSpPr>
          <p:nvPr>
            <p:ph type="body" idx="2"/>
          </p:nvPr>
        </p:nvSpPr>
        <p:spPr>
          <a:xfrm>
            <a:off x="4889900" y="326550"/>
            <a:ext cx="3954000" cy="4544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zh-CN" sz="2000" b="1" u="sng"/>
              <a:t>Process:</a:t>
            </a:r>
            <a:endParaRPr sz="2000" b="1" u="sng"/>
          </a:p>
          <a:p>
            <a:pPr marL="0" lvl="0" indent="0" algn="l" rtl="0">
              <a:spcBef>
                <a:spcPts val="1200"/>
              </a:spcBef>
              <a:spcAft>
                <a:spcPts val="0"/>
              </a:spcAft>
              <a:buNone/>
            </a:pPr>
            <a:r>
              <a:rPr lang="zh-CN" sz="2000" u="sng"/>
              <a:t>For each seeding stage</a:t>
            </a:r>
            <a:r>
              <a:rPr lang="zh-CN" sz="2000"/>
              <a:t>:</a:t>
            </a:r>
            <a:endParaRPr sz="2000"/>
          </a:p>
          <a:p>
            <a:pPr marL="914400" lvl="0" indent="-355600" algn="l" rtl="0">
              <a:spcBef>
                <a:spcPts val="1200"/>
              </a:spcBef>
              <a:spcAft>
                <a:spcPts val="0"/>
              </a:spcAft>
              <a:buSzPts val="2000"/>
              <a:buAutoNum type="arabicParenR"/>
            </a:pPr>
            <a:r>
              <a:rPr lang="zh-CN" sz="2000"/>
              <a:t>Rank the nodes</a:t>
            </a:r>
            <a:endParaRPr sz="2000"/>
          </a:p>
          <a:p>
            <a:pPr marL="914400" lvl="0" indent="-355600" algn="l" rtl="0">
              <a:spcBef>
                <a:spcPts val="0"/>
              </a:spcBef>
              <a:spcAft>
                <a:spcPts val="0"/>
              </a:spcAft>
              <a:buSzPts val="2000"/>
              <a:buAutoNum type="arabicParenR"/>
            </a:pPr>
            <a:r>
              <a:rPr lang="zh-CN" sz="2000"/>
              <a:t>Sele</a:t>
            </a:r>
            <a:r>
              <a:rPr lang="zh-CN" sz="2000">
                <a:solidFill>
                  <a:schemeClr val="dk1"/>
                </a:solidFill>
              </a:rPr>
              <a:t>ct required number of </a:t>
            </a:r>
            <a:r>
              <a:rPr lang="zh-CN" sz="2000"/>
              <a:t>top ranked nodes</a:t>
            </a:r>
            <a:endParaRPr sz="2000"/>
          </a:p>
          <a:p>
            <a:pPr marL="914400" lvl="0" indent="-355600" algn="l" rtl="0">
              <a:spcBef>
                <a:spcPts val="0"/>
              </a:spcBef>
              <a:spcAft>
                <a:spcPts val="0"/>
              </a:spcAft>
              <a:buSzPts val="2000"/>
              <a:buAutoNum type="arabicParenR"/>
            </a:pPr>
            <a:r>
              <a:rPr lang="zh-CN" sz="2000"/>
              <a:t>Start diffusion</a:t>
            </a:r>
            <a:endParaRPr sz="2000"/>
          </a:p>
          <a:p>
            <a:pPr marL="914400" lvl="0" indent="-355600" algn="l" rtl="0">
              <a:spcBef>
                <a:spcPts val="0"/>
              </a:spcBef>
              <a:spcAft>
                <a:spcPts val="0"/>
              </a:spcAft>
              <a:buSzPts val="2000"/>
              <a:buAutoNum type="arabicParenR"/>
            </a:pPr>
            <a:r>
              <a:rPr lang="zh-CN" sz="2000"/>
              <a:t>Diffusion stops after reach </a:t>
            </a:r>
            <a:r>
              <a:rPr lang="zh-CN" sz="2000">
                <a:solidFill>
                  <a:srgbClr val="FF0000"/>
                </a:solidFill>
              </a:rPr>
              <a:t>max saturation</a:t>
            </a:r>
            <a:r>
              <a:rPr lang="zh-CN" sz="2000"/>
              <a:t> of current diffusion stage</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25" y="12092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4200"/>
              <a:t>Sequential</a:t>
            </a:r>
            <a:endParaRPr sz="4200"/>
          </a:p>
          <a:p>
            <a:pPr marL="0" lvl="0" indent="0" algn="l" rtl="0">
              <a:spcBef>
                <a:spcPts val="0"/>
              </a:spcBef>
              <a:spcAft>
                <a:spcPts val="0"/>
              </a:spcAft>
              <a:buNone/>
            </a:pPr>
            <a:r>
              <a:rPr lang="zh-CN" sz="4200"/>
              <a:t>Method</a:t>
            </a:r>
            <a:endParaRPr sz="4200"/>
          </a:p>
        </p:txBody>
      </p:sp>
      <p:sp>
        <p:nvSpPr>
          <p:cNvPr id="76" name="Google Shape;76;p1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zh-CN" sz="2900"/>
              <a:t>Separate the Problem into Multiple Steps and Make Decisions Partially</a:t>
            </a:r>
            <a:endParaRPr sz="2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620450" y="326550"/>
            <a:ext cx="3086100" cy="136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SQ_kPS_R</a:t>
            </a:r>
            <a:endParaRPr sz="3500"/>
          </a:p>
        </p:txBody>
      </p:sp>
      <p:sp>
        <p:nvSpPr>
          <p:cNvPr id="252" name="Google Shape;252;p42"/>
          <p:cNvSpPr txBox="1">
            <a:spLocks noGrp="1"/>
          </p:cNvSpPr>
          <p:nvPr>
            <p:ph type="body" idx="2"/>
          </p:nvPr>
        </p:nvSpPr>
        <p:spPr>
          <a:xfrm>
            <a:off x="4889900" y="326550"/>
            <a:ext cx="3954000" cy="4544400"/>
          </a:xfrm>
          <a:prstGeom prst="rect">
            <a:avLst/>
          </a:prstGeom>
        </p:spPr>
        <p:txBody>
          <a:bodyPr spcFirstLastPara="1" wrap="square" lIns="91425" tIns="91425" rIns="91425" bIns="91425" anchor="ctr" anchorCtr="0">
            <a:normAutofit lnSpcReduction="10000"/>
          </a:bodyPr>
          <a:lstStyle/>
          <a:p>
            <a:pPr marL="0" lvl="0" indent="0" algn="l" rtl="0">
              <a:spcBef>
                <a:spcPts val="0"/>
              </a:spcBef>
              <a:spcAft>
                <a:spcPts val="0"/>
              </a:spcAft>
              <a:buNone/>
            </a:pPr>
            <a:r>
              <a:rPr lang="zh-CN" sz="2000" b="1" u="sng"/>
              <a:t>Fixed:</a:t>
            </a:r>
            <a:endParaRPr sz="2000" b="1" u="sng"/>
          </a:p>
          <a:p>
            <a:pPr marL="0" lvl="0" indent="0" algn="l" rtl="0">
              <a:spcBef>
                <a:spcPts val="1200"/>
              </a:spcBef>
              <a:spcAft>
                <a:spcPts val="0"/>
              </a:spcAft>
              <a:buNone/>
            </a:pPr>
            <a:r>
              <a:rPr lang="zh-CN" sz="2000" b="1" u="sng"/>
              <a:t>	</a:t>
            </a:r>
            <a:r>
              <a:rPr lang="zh-CN" sz="2000"/>
              <a:t># nodes used per stage</a:t>
            </a:r>
            <a:endParaRPr sz="2000"/>
          </a:p>
          <a:p>
            <a:pPr marL="0" lvl="0" indent="0" algn="l" rtl="0">
              <a:spcBef>
                <a:spcPts val="1200"/>
              </a:spcBef>
              <a:spcAft>
                <a:spcPts val="0"/>
              </a:spcAft>
              <a:buNone/>
            </a:pPr>
            <a:endParaRPr sz="2000" b="1" u="sng"/>
          </a:p>
          <a:p>
            <a:pPr marL="0" lvl="0" indent="0" algn="l" rtl="0">
              <a:spcBef>
                <a:spcPts val="1200"/>
              </a:spcBef>
              <a:spcAft>
                <a:spcPts val="0"/>
              </a:spcAft>
              <a:buNone/>
            </a:pPr>
            <a:r>
              <a:rPr lang="zh-CN" sz="2000" b="1" u="sng"/>
              <a:t>Process:</a:t>
            </a:r>
            <a:endParaRPr sz="2000" b="1" u="sng"/>
          </a:p>
          <a:p>
            <a:pPr marL="0" lvl="0" indent="0" algn="l" rtl="0">
              <a:spcBef>
                <a:spcPts val="1200"/>
              </a:spcBef>
              <a:spcAft>
                <a:spcPts val="0"/>
              </a:spcAft>
              <a:buNone/>
            </a:pPr>
            <a:r>
              <a:rPr lang="zh-CN" sz="2000" u="sng"/>
              <a:t>For each seeding stage</a:t>
            </a:r>
            <a:r>
              <a:rPr lang="zh-CN" sz="2000"/>
              <a:t>:</a:t>
            </a:r>
            <a:endParaRPr sz="2000"/>
          </a:p>
          <a:p>
            <a:pPr marL="914400" lvl="0" indent="-355600" algn="l" rtl="0">
              <a:spcBef>
                <a:spcPts val="1200"/>
              </a:spcBef>
              <a:spcAft>
                <a:spcPts val="0"/>
              </a:spcAft>
              <a:buSzPts val="2000"/>
              <a:buAutoNum type="arabicParenR"/>
            </a:pPr>
            <a:r>
              <a:rPr lang="zh-CN" sz="2000"/>
              <a:t>Rank the nodes</a:t>
            </a:r>
            <a:endParaRPr sz="2000"/>
          </a:p>
          <a:p>
            <a:pPr marL="914400" lvl="0" indent="-355600" algn="l" rtl="0">
              <a:spcBef>
                <a:spcPts val="0"/>
              </a:spcBef>
              <a:spcAft>
                <a:spcPts val="0"/>
              </a:spcAft>
              <a:buSzPts val="2000"/>
              <a:buAutoNum type="arabicParenR"/>
            </a:pPr>
            <a:r>
              <a:rPr lang="zh-CN" sz="2000"/>
              <a:t>Select </a:t>
            </a:r>
            <a:r>
              <a:rPr lang="zh-CN" sz="2000">
                <a:solidFill>
                  <a:srgbClr val="FF0000"/>
                </a:solidFill>
              </a:rPr>
              <a:t>k</a:t>
            </a:r>
            <a:r>
              <a:rPr lang="zh-CN" sz="2000"/>
              <a:t> top ranked nodes</a:t>
            </a:r>
            <a:endParaRPr sz="2000"/>
          </a:p>
          <a:p>
            <a:pPr marL="914400" lvl="0" indent="-355600" algn="l" rtl="0">
              <a:spcBef>
                <a:spcPts val="0"/>
              </a:spcBef>
              <a:spcAft>
                <a:spcPts val="0"/>
              </a:spcAft>
              <a:buSzPts val="2000"/>
              <a:buAutoNum type="arabicParenR"/>
            </a:pPr>
            <a:r>
              <a:rPr lang="zh-CN" sz="2000"/>
              <a:t>Start diffusion</a:t>
            </a:r>
            <a:endParaRPr sz="2000"/>
          </a:p>
          <a:p>
            <a:pPr marL="914400" lvl="0" indent="-355600" algn="l" rtl="0">
              <a:spcBef>
                <a:spcPts val="0"/>
              </a:spcBef>
              <a:spcAft>
                <a:spcPts val="0"/>
              </a:spcAft>
              <a:buSzPts val="2000"/>
              <a:buAutoNum type="arabicParenR"/>
            </a:pPr>
            <a:r>
              <a:rPr lang="zh-CN" sz="2000"/>
              <a:t>Diffusion stops after reach max saturation</a:t>
            </a:r>
            <a:endParaRPr sz="2000"/>
          </a:p>
        </p:txBody>
      </p:sp>
      <p:graphicFrame>
        <p:nvGraphicFramePr>
          <p:cNvPr id="253" name="Google Shape;253;p42"/>
          <p:cNvGraphicFramePr/>
          <p:nvPr/>
        </p:nvGraphicFramePr>
        <p:xfrm>
          <a:off x="620450" y="2051750"/>
          <a:ext cx="3000000" cy="3000000"/>
        </p:xfrm>
        <a:graphic>
          <a:graphicData uri="http://schemas.openxmlformats.org/drawingml/2006/table">
            <a:tbl>
              <a:tblPr>
                <a:noFill/>
                <a:tableStyleId>{08CA4753-35B6-4BB5-9DD9-D12D2DF620C4}</a:tableStyleId>
              </a:tblPr>
              <a:tblGrid>
                <a:gridCol w="2123175">
                  <a:extLst>
                    <a:ext uri="{9D8B030D-6E8A-4147-A177-3AD203B41FA5}">
                      <a16:colId xmlns:a16="http://schemas.microsoft.com/office/drawing/2014/main" val="20000"/>
                    </a:ext>
                  </a:extLst>
                </a:gridCol>
                <a:gridCol w="1294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Total Nodes Used</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 Used per Stage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k</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Max Coverage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C_OPS</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Steps / Time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T_OPS</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620450" y="326550"/>
            <a:ext cx="3086100" cy="136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SQ_TSN_R</a:t>
            </a:r>
            <a:endParaRPr sz="3500"/>
          </a:p>
        </p:txBody>
      </p:sp>
      <p:graphicFrame>
        <p:nvGraphicFramePr>
          <p:cNvPr id="259" name="Google Shape;259;p43"/>
          <p:cNvGraphicFramePr/>
          <p:nvPr/>
        </p:nvGraphicFramePr>
        <p:xfrm>
          <a:off x="620450" y="2051750"/>
          <a:ext cx="3000000" cy="3000000"/>
        </p:xfrm>
        <a:graphic>
          <a:graphicData uri="http://schemas.openxmlformats.org/drawingml/2006/table">
            <a:tbl>
              <a:tblPr>
                <a:noFill/>
                <a:tableStyleId>{08CA4753-35B6-4BB5-9DD9-D12D2DF620C4}</a:tableStyleId>
              </a:tblPr>
              <a:tblGrid>
                <a:gridCol w="2123175">
                  <a:extLst>
                    <a:ext uri="{9D8B030D-6E8A-4147-A177-3AD203B41FA5}">
                      <a16:colId xmlns:a16="http://schemas.microsoft.com/office/drawing/2014/main" val="20000"/>
                    </a:ext>
                  </a:extLst>
                </a:gridCol>
                <a:gridCol w="1294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Total Nodes Used</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 Used per Stage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n / T_SN</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Seeding Stage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T_SN</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Max Coverage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C_OPS</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Steps / Time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T_TSN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4"/>
                  </a:ext>
                </a:extLst>
              </a:tr>
            </a:tbl>
          </a:graphicData>
        </a:graphic>
      </p:graphicFrame>
      <p:sp>
        <p:nvSpPr>
          <p:cNvPr id="260" name="Google Shape;260;p43"/>
          <p:cNvSpPr txBox="1">
            <a:spLocks noGrp="1"/>
          </p:cNvSpPr>
          <p:nvPr>
            <p:ph type="body" idx="2"/>
          </p:nvPr>
        </p:nvSpPr>
        <p:spPr>
          <a:xfrm>
            <a:off x="4889900" y="326550"/>
            <a:ext cx="3954000" cy="4544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zh-CN" sz="2000" b="1" u="sng"/>
              <a:t>Fixed:</a:t>
            </a:r>
            <a:endParaRPr sz="2000" b="1" u="sng"/>
          </a:p>
          <a:p>
            <a:pPr marL="0" lvl="0" indent="0" algn="l" rtl="0">
              <a:spcBef>
                <a:spcPts val="1200"/>
              </a:spcBef>
              <a:spcAft>
                <a:spcPts val="0"/>
              </a:spcAft>
              <a:buNone/>
            </a:pPr>
            <a:r>
              <a:rPr lang="zh-CN" sz="2000" b="1" u="sng"/>
              <a:t>	</a:t>
            </a:r>
            <a:r>
              <a:rPr lang="zh-CN" sz="2000" b="1"/>
              <a:t># seeding stages</a:t>
            </a:r>
            <a:endParaRPr sz="2000" b="1"/>
          </a:p>
          <a:p>
            <a:pPr marL="0" lvl="0" indent="0" algn="l" rtl="0">
              <a:spcBef>
                <a:spcPts val="1200"/>
              </a:spcBef>
              <a:spcAft>
                <a:spcPts val="0"/>
              </a:spcAft>
              <a:buNone/>
            </a:pPr>
            <a:endParaRPr sz="2000" b="1" u="sng"/>
          </a:p>
          <a:p>
            <a:pPr marL="0" lvl="0" indent="0" algn="l" rtl="0">
              <a:spcBef>
                <a:spcPts val="1200"/>
              </a:spcBef>
              <a:spcAft>
                <a:spcPts val="0"/>
              </a:spcAft>
              <a:buNone/>
            </a:pPr>
            <a:r>
              <a:rPr lang="zh-CN" sz="2000" b="1" u="sng"/>
              <a:t>Process:</a:t>
            </a:r>
            <a:endParaRPr sz="2000" b="1" u="sng"/>
          </a:p>
          <a:p>
            <a:pPr marL="0" lvl="0" indent="0" algn="l" rtl="0">
              <a:spcBef>
                <a:spcPts val="1200"/>
              </a:spcBef>
              <a:spcAft>
                <a:spcPts val="0"/>
              </a:spcAft>
              <a:buNone/>
            </a:pPr>
            <a:r>
              <a:rPr lang="zh-CN" sz="2000" u="sng"/>
              <a:t>For each seeding stage</a:t>
            </a:r>
            <a:r>
              <a:rPr lang="zh-CN" sz="2000"/>
              <a:t>:</a:t>
            </a:r>
            <a:endParaRPr sz="2000"/>
          </a:p>
          <a:p>
            <a:pPr marL="914400" lvl="0" indent="-355600" algn="l" rtl="0">
              <a:spcBef>
                <a:spcPts val="1200"/>
              </a:spcBef>
              <a:spcAft>
                <a:spcPts val="0"/>
              </a:spcAft>
              <a:buSzPts val="2000"/>
              <a:buAutoNum type="arabicParenR"/>
            </a:pPr>
            <a:r>
              <a:rPr lang="zh-CN" sz="2000"/>
              <a:t>Rank the nodes</a:t>
            </a:r>
            <a:endParaRPr sz="2000"/>
          </a:p>
          <a:p>
            <a:pPr marL="914400" lvl="0" indent="-355600" algn="l" rtl="0">
              <a:spcBef>
                <a:spcPts val="0"/>
              </a:spcBef>
              <a:spcAft>
                <a:spcPts val="0"/>
              </a:spcAft>
              <a:buSzPts val="2000"/>
              <a:buAutoNum type="arabicParenR"/>
            </a:pPr>
            <a:r>
              <a:rPr lang="zh-CN" sz="2000"/>
              <a:t>Select </a:t>
            </a:r>
            <a:r>
              <a:rPr lang="zh-CN" sz="1400">
                <a:solidFill>
                  <a:srgbClr val="FF0000"/>
                </a:solidFill>
              </a:rPr>
              <a:t>n / T_SN</a:t>
            </a:r>
            <a:r>
              <a:rPr lang="zh-CN" sz="2000"/>
              <a:t> top ranked nodes</a:t>
            </a:r>
            <a:endParaRPr sz="2000"/>
          </a:p>
          <a:p>
            <a:pPr marL="914400" lvl="0" indent="-355600" algn="l" rtl="0">
              <a:spcBef>
                <a:spcPts val="0"/>
              </a:spcBef>
              <a:spcAft>
                <a:spcPts val="0"/>
              </a:spcAft>
              <a:buSzPts val="2000"/>
              <a:buAutoNum type="arabicParenR"/>
            </a:pPr>
            <a:r>
              <a:rPr lang="zh-CN" sz="2000"/>
              <a:t>Start diffusion</a:t>
            </a:r>
            <a:endParaRPr sz="2000"/>
          </a:p>
          <a:p>
            <a:pPr marL="914400" lvl="0" indent="-355600" algn="l" rtl="0">
              <a:spcBef>
                <a:spcPts val="0"/>
              </a:spcBef>
              <a:spcAft>
                <a:spcPts val="0"/>
              </a:spcAft>
              <a:buSzPts val="2000"/>
              <a:buAutoNum type="arabicParenR"/>
            </a:pPr>
            <a:r>
              <a:rPr lang="zh-CN" sz="2000"/>
              <a:t>Diffusion stops after reach max saturation</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149925" y="102975"/>
            <a:ext cx="4249800" cy="1977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SQ_kPS_R </a:t>
            </a:r>
            <a:r>
              <a:rPr lang="zh-CN" sz="2500"/>
              <a:t>v.s. </a:t>
            </a:r>
            <a:r>
              <a:rPr lang="zh-CN" sz="3500"/>
              <a:t>SN</a:t>
            </a:r>
            <a:endParaRPr sz="3500"/>
          </a:p>
        </p:txBody>
      </p:sp>
      <p:sp>
        <p:nvSpPr>
          <p:cNvPr id="266" name="Google Shape;266;p44"/>
          <p:cNvSpPr txBox="1">
            <a:spLocks noGrp="1"/>
          </p:cNvSpPr>
          <p:nvPr>
            <p:ph type="subTitle" idx="1"/>
          </p:nvPr>
        </p:nvSpPr>
        <p:spPr>
          <a:xfrm>
            <a:off x="414200" y="1863025"/>
            <a:ext cx="3612300" cy="2963700"/>
          </a:xfrm>
          <a:prstGeom prst="rect">
            <a:avLst/>
          </a:prstGeom>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zh-CN" sz="2000" b="1">
                <a:solidFill>
                  <a:schemeClr val="lt1"/>
                </a:solidFill>
              </a:rPr>
              <a:t>C_OPS_R &gt; C_SN:</a:t>
            </a:r>
            <a:endParaRPr sz="2000" b="1">
              <a:solidFill>
                <a:schemeClr val="lt1"/>
              </a:solidFill>
            </a:endParaRPr>
          </a:p>
          <a:p>
            <a:pPr marL="457200" lvl="0" indent="0" algn="l" rtl="0">
              <a:lnSpc>
                <a:spcPct val="115000"/>
              </a:lnSpc>
              <a:spcBef>
                <a:spcPts val="1200"/>
              </a:spcBef>
              <a:spcAft>
                <a:spcPts val="0"/>
              </a:spcAft>
              <a:buNone/>
            </a:pPr>
            <a:r>
              <a:rPr lang="zh-CN" sz="2000" b="1">
                <a:solidFill>
                  <a:srgbClr val="FF0000"/>
                </a:solidFill>
              </a:rPr>
              <a:t>Best</a:t>
            </a:r>
            <a:r>
              <a:rPr lang="zh-CN" sz="2000" b="1">
                <a:solidFill>
                  <a:schemeClr val="lt1"/>
                </a:solidFill>
              </a:rPr>
              <a:t> coverage</a:t>
            </a:r>
            <a:endParaRPr sz="2000" b="1">
              <a:solidFill>
                <a:schemeClr val="lt1"/>
              </a:solidFill>
            </a:endParaRPr>
          </a:p>
          <a:p>
            <a:pPr marL="457200" lvl="0" indent="0" algn="l" rtl="0">
              <a:lnSpc>
                <a:spcPct val="115000"/>
              </a:lnSpc>
              <a:spcBef>
                <a:spcPts val="1200"/>
              </a:spcBef>
              <a:spcAft>
                <a:spcPts val="0"/>
              </a:spcAft>
              <a:buNone/>
            </a:pPr>
            <a:endParaRPr sz="2000" b="1">
              <a:solidFill>
                <a:schemeClr val="lt1"/>
              </a:solidFill>
            </a:endParaRPr>
          </a:p>
          <a:p>
            <a:pPr marL="0" lvl="0" indent="0" algn="l" rtl="0">
              <a:lnSpc>
                <a:spcPct val="115000"/>
              </a:lnSpc>
              <a:spcBef>
                <a:spcPts val="1200"/>
              </a:spcBef>
              <a:spcAft>
                <a:spcPts val="0"/>
              </a:spcAft>
              <a:buNone/>
            </a:pPr>
            <a:r>
              <a:rPr lang="zh-CN" sz="2000" b="1">
                <a:solidFill>
                  <a:schemeClr val="lt1"/>
                </a:solidFill>
              </a:rPr>
              <a:t>T_OPS_R &gt; T_SN:</a:t>
            </a:r>
            <a:endParaRPr sz="2000" b="1">
              <a:solidFill>
                <a:schemeClr val="lt1"/>
              </a:solidFill>
            </a:endParaRPr>
          </a:p>
          <a:p>
            <a:pPr marL="457200" lvl="0" indent="0" algn="l" rtl="0">
              <a:lnSpc>
                <a:spcPct val="115000"/>
              </a:lnSpc>
              <a:spcBef>
                <a:spcPts val="1200"/>
              </a:spcBef>
              <a:spcAft>
                <a:spcPts val="1200"/>
              </a:spcAft>
              <a:buNone/>
            </a:pPr>
            <a:r>
              <a:rPr lang="zh-CN" sz="2000" b="1">
                <a:solidFill>
                  <a:srgbClr val="FF0000"/>
                </a:solidFill>
              </a:rPr>
              <a:t>Slowest</a:t>
            </a:r>
            <a:r>
              <a:rPr lang="zh-CN" sz="2000" b="1">
                <a:solidFill>
                  <a:schemeClr val="lt1"/>
                </a:solidFill>
              </a:rPr>
              <a:t> speed</a:t>
            </a:r>
            <a:endParaRPr sz="2000">
              <a:solidFill>
                <a:schemeClr val="lt1"/>
              </a:solidFill>
            </a:endParaRPr>
          </a:p>
        </p:txBody>
      </p:sp>
      <p:pic>
        <p:nvPicPr>
          <p:cNvPr id="267" name="Google Shape;267;p44"/>
          <p:cNvPicPr preferRelativeResize="0"/>
          <p:nvPr/>
        </p:nvPicPr>
        <p:blipFill>
          <a:blip r:embed="rId3">
            <a:alphaModFix/>
          </a:blip>
          <a:stretch>
            <a:fillRect/>
          </a:stretch>
        </p:blipFill>
        <p:spPr>
          <a:xfrm>
            <a:off x="4572006" y="316775"/>
            <a:ext cx="4496125" cy="450995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149925" y="102975"/>
            <a:ext cx="4249800" cy="1977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SQ_TSN_R </a:t>
            </a:r>
            <a:r>
              <a:rPr lang="zh-CN" sz="2500"/>
              <a:t>v.s. </a:t>
            </a:r>
            <a:r>
              <a:rPr lang="zh-CN" sz="3500"/>
              <a:t>SN</a:t>
            </a:r>
            <a:endParaRPr sz="3500"/>
          </a:p>
        </p:txBody>
      </p:sp>
      <p:sp>
        <p:nvSpPr>
          <p:cNvPr id="273" name="Google Shape;273;p45"/>
          <p:cNvSpPr txBox="1">
            <a:spLocks noGrp="1"/>
          </p:cNvSpPr>
          <p:nvPr>
            <p:ph type="subTitle" idx="1"/>
          </p:nvPr>
        </p:nvSpPr>
        <p:spPr>
          <a:xfrm>
            <a:off x="414200" y="1863025"/>
            <a:ext cx="3612300" cy="2963700"/>
          </a:xfrm>
          <a:prstGeom prst="rect">
            <a:avLst/>
          </a:prstGeom>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zh-CN" sz="2000" b="1">
                <a:solidFill>
                  <a:schemeClr val="lt1"/>
                </a:solidFill>
              </a:rPr>
              <a:t>C_TSN_R &gt; C_SN:</a:t>
            </a:r>
            <a:endParaRPr sz="2000" b="1">
              <a:solidFill>
                <a:schemeClr val="lt1"/>
              </a:solidFill>
            </a:endParaRPr>
          </a:p>
          <a:p>
            <a:pPr marL="457200" lvl="0" indent="0" algn="l" rtl="0">
              <a:lnSpc>
                <a:spcPct val="115000"/>
              </a:lnSpc>
              <a:spcBef>
                <a:spcPts val="1200"/>
              </a:spcBef>
              <a:spcAft>
                <a:spcPts val="0"/>
              </a:spcAft>
              <a:buNone/>
            </a:pPr>
            <a:r>
              <a:rPr lang="zh-CN" sz="2000" b="1">
                <a:solidFill>
                  <a:schemeClr val="lt1"/>
                </a:solidFill>
              </a:rPr>
              <a:t>Better coverage</a:t>
            </a:r>
            <a:endParaRPr sz="2000" b="1">
              <a:solidFill>
                <a:schemeClr val="lt1"/>
              </a:solidFill>
            </a:endParaRPr>
          </a:p>
          <a:p>
            <a:pPr marL="457200" lvl="0" indent="0" algn="l" rtl="0">
              <a:lnSpc>
                <a:spcPct val="115000"/>
              </a:lnSpc>
              <a:spcBef>
                <a:spcPts val="1200"/>
              </a:spcBef>
              <a:spcAft>
                <a:spcPts val="0"/>
              </a:spcAft>
              <a:buNone/>
            </a:pPr>
            <a:endParaRPr sz="2000" b="1">
              <a:solidFill>
                <a:schemeClr val="lt1"/>
              </a:solidFill>
            </a:endParaRPr>
          </a:p>
          <a:p>
            <a:pPr marL="0" lvl="0" indent="0" algn="l" rtl="0">
              <a:lnSpc>
                <a:spcPct val="115000"/>
              </a:lnSpc>
              <a:spcBef>
                <a:spcPts val="1200"/>
              </a:spcBef>
              <a:spcAft>
                <a:spcPts val="0"/>
              </a:spcAft>
              <a:buNone/>
            </a:pPr>
            <a:r>
              <a:rPr lang="zh-CN" sz="2000" b="1">
                <a:solidFill>
                  <a:schemeClr val="lt1"/>
                </a:solidFill>
              </a:rPr>
              <a:t>T_TSN_R &gt; T_SN:</a:t>
            </a:r>
            <a:endParaRPr sz="2000" b="1">
              <a:solidFill>
                <a:schemeClr val="lt1"/>
              </a:solidFill>
            </a:endParaRPr>
          </a:p>
          <a:p>
            <a:pPr marL="457200" lvl="0" indent="0" algn="l" rtl="0">
              <a:lnSpc>
                <a:spcPct val="115000"/>
              </a:lnSpc>
              <a:spcBef>
                <a:spcPts val="1200"/>
              </a:spcBef>
              <a:spcAft>
                <a:spcPts val="1200"/>
              </a:spcAft>
              <a:buNone/>
            </a:pPr>
            <a:r>
              <a:rPr lang="zh-CN" sz="2000" b="1">
                <a:solidFill>
                  <a:schemeClr val="lt1"/>
                </a:solidFill>
              </a:rPr>
              <a:t>Slower speed</a:t>
            </a:r>
            <a:endParaRPr sz="2000">
              <a:solidFill>
                <a:schemeClr val="lt1"/>
              </a:solidFill>
            </a:endParaRPr>
          </a:p>
        </p:txBody>
      </p:sp>
      <p:pic>
        <p:nvPicPr>
          <p:cNvPr id="274" name="Google Shape;274;p45"/>
          <p:cNvPicPr preferRelativeResize="0"/>
          <p:nvPr/>
        </p:nvPicPr>
        <p:blipFill>
          <a:blip r:embed="rId3">
            <a:alphaModFix/>
          </a:blip>
          <a:stretch>
            <a:fillRect/>
          </a:stretch>
        </p:blipFill>
        <p:spPr>
          <a:xfrm>
            <a:off x="4572000" y="313625"/>
            <a:ext cx="4572000" cy="451624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txBox="1">
            <a:spLocks noGrp="1"/>
          </p:cNvSpPr>
          <p:nvPr>
            <p:ph type="title"/>
          </p:nvPr>
        </p:nvSpPr>
        <p:spPr>
          <a:xfrm>
            <a:off x="311300" y="500925"/>
            <a:ext cx="3704400" cy="687000"/>
          </a:xfrm>
          <a:prstGeom prst="rect">
            <a:avLst/>
          </a:prstGeom>
        </p:spPr>
        <p:txBody>
          <a:bodyPr spcFirstLastPara="1" wrap="square" lIns="91425" tIns="91425" rIns="91425" bIns="91425" anchor="t" anchorCtr="0">
            <a:normAutofit/>
          </a:bodyPr>
          <a:lstStyle/>
          <a:p>
            <a:pPr marL="457200" lvl="0" indent="-406400" algn="l" rtl="0">
              <a:spcBef>
                <a:spcPts val="0"/>
              </a:spcBef>
              <a:spcAft>
                <a:spcPts val="0"/>
              </a:spcAft>
              <a:buSzPts val="2800"/>
              <a:buChar char="●"/>
            </a:pPr>
            <a:r>
              <a:rPr lang="zh-CN"/>
              <a:t>Buffer Mode</a:t>
            </a:r>
            <a:endParaRPr/>
          </a:p>
        </p:txBody>
      </p:sp>
      <p:sp>
        <p:nvSpPr>
          <p:cNvPr id="280" name="Google Shape;280;p46"/>
          <p:cNvSpPr txBox="1">
            <a:spLocks noGrp="1"/>
          </p:cNvSpPr>
          <p:nvPr>
            <p:ph type="subTitle" idx="1"/>
          </p:nvPr>
        </p:nvSpPr>
        <p:spPr>
          <a:xfrm>
            <a:off x="365775" y="1263675"/>
            <a:ext cx="3704400" cy="92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2500"/>
              <a:t>Store # unused nodes in a buffer (b)</a:t>
            </a:r>
            <a:endParaRPr sz="2500"/>
          </a:p>
          <a:p>
            <a:pPr marL="0" lvl="0" indent="0" algn="l" rtl="0">
              <a:spcBef>
                <a:spcPts val="0"/>
              </a:spcBef>
              <a:spcAft>
                <a:spcPts val="0"/>
              </a:spcAft>
              <a:buNone/>
            </a:pPr>
            <a:endParaRPr sz="2500"/>
          </a:p>
          <a:p>
            <a:pPr marL="0" lvl="0" indent="0" algn="l" rtl="0">
              <a:spcBef>
                <a:spcPts val="0"/>
              </a:spcBef>
              <a:spcAft>
                <a:spcPts val="0"/>
              </a:spcAft>
              <a:buNone/>
            </a:pPr>
            <a:r>
              <a:rPr lang="zh-CN" sz="2500"/>
              <a:t>Initiate #b inactive nodes again after diffusion stops</a:t>
            </a:r>
            <a:endParaRPr sz="2500"/>
          </a:p>
          <a:p>
            <a:pPr marL="0" lvl="0" indent="0" algn="l" rtl="0">
              <a:spcBef>
                <a:spcPts val="0"/>
              </a:spcBef>
              <a:spcAft>
                <a:spcPts val="0"/>
              </a:spcAft>
              <a:buNone/>
            </a:pPr>
            <a:endParaRPr sz="2500"/>
          </a:p>
          <a:p>
            <a:pPr marL="0" lvl="0" indent="0" algn="l" rtl="0">
              <a:spcBef>
                <a:spcPts val="0"/>
              </a:spcBef>
              <a:spcAft>
                <a:spcPts val="0"/>
              </a:spcAft>
              <a:buNone/>
            </a:pPr>
            <a:r>
              <a:rPr lang="zh-CN" sz="2500"/>
              <a:t>—— Guarantee that all of the k nodes are used</a:t>
            </a: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p:txBody>
      </p:sp>
      <p:sp>
        <p:nvSpPr>
          <p:cNvPr id="281" name="Google Shape;281;p46"/>
          <p:cNvSpPr txBox="1">
            <a:spLocks noGrp="1"/>
          </p:cNvSpPr>
          <p:nvPr>
            <p:ph type="body" idx="2"/>
          </p:nvPr>
        </p:nvSpPr>
        <p:spPr>
          <a:xfrm>
            <a:off x="4889900" y="326550"/>
            <a:ext cx="3954000" cy="4544400"/>
          </a:xfrm>
          <a:prstGeom prst="rect">
            <a:avLst/>
          </a:prstGeom>
        </p:spPr>
        <p:txBody>
          <a:bodyPr spcFirstLastPara="1" wrap="square" lIns="91425" tIns="91425" rIns="91425" bIns="91425" anchor="ctr" anchorCtr="0">
            <a:normAutofit lnSpcReduction="10000"/>
          </a:bodyPr>
          <a:lstStyle/>
          <a:p>
            <a:pPr marL="0" lvl="0" indent="0" algn="l" rtl="0">
              <a:spcBef>
                <a:spcPts val="0"/>
              </a:spcBef>
              <a:spcAft>
                <a:spcPts val="0"/>
              </a:spcAft>
              <a:buNone/>
            </a:pPr>
            <a:r>
              <a:rPr lang="zh-CN" sz="2000" b="1" u="sng"/>
              <a:t>Process:</a:t>
            </a:r>
            <a:endParaRPr sz="2000" b="1" u="sng"/>
          </a:p>
          <a:p>
            <a:pPr marL="0" lvl="0" indent="0" algn="l" rtl="0">
              <a:spcBef>
                <a:spcPts val="1200"/>
              </a:spcBef>
              <a:spcAft>
                <a:spcPts val="0"/>
              </a:spcAft>
              <a:buNone/>
            </a:pPr>
            <a:r>
              <a:rPr lang="zh-CN" sz="2000" u="sng"/>
              <a:t>For each seeding stage</a:t>
            </a:r>
            <a:r>
              <a:rPr lang="zh-CN" sz="2000"/>
              <a:t>:</a:t>
            </a:r>
            <a:endParaRPr sz="2000"/>
          </a:p>
          <a:p>
            <a:pPr marL="914400" lvl="0" indent="-355600" algn="l" rtl="0">
              <a:spcBef>
                <a:spcPts val="1200"/>
              </a:spcBef>
              <a:spcAft>
                <a:spcPts val="0"/>
              </a:spcAft>
              <a:buSzPts val="2000"/>
              <a:buAutoNum type="arabicParenR"/>
            </a:pPr>
            <a:r>
              <a:rPr lang="zh-CN" sz="2000"/>
              <a:t>Rank the nodes</a:t>
            </a:r>
            <a:endParaRPr sz="2000"/>
          </a:p>
          <a:p>
            <a:pPr marL="914400" lvl="0" indent="-355600" algn="l" rtl="0">
              <a:spcBef>
                <a:spcPts val="0"/>
              </a:spcBef>
              <a:spcAft>
                <a:spcPts val="0"/>
              </a:spcAft>
              <a:buSzPts val="2000"/>
              <a:buAutoNum type="arabicParenR"/>
            </a:pPr>
            <a:r>
              <a:rPr lang="zh-CN" sz="2000"/>
              <a:t>Sele</a:t>
            </a:r>
            <a:r>
              <a:rPr lang="zh-CN" sz="2000">
                <a:solidFill>
                  <a:schemeClr val="dk1"/>
                </a:solidFill>
              </a:rPr>
              <a:t>ct required number of </a:t>
            </a:r>
            <a:r>
              <a:rPr lang="zh-CN" sz="2000"/>
              <a:t>top ranked nodes</a:t>
            </a:r>
            <a:endParaRPr sz="2000"/>
          </a:p>
          <a:p>
            <a:pPr marL="914400" lvl="0" indent="-355600" algn="l" rtl="0">
              <a:spcBef>
                <a:spcPts val="0"/>
              </a:spcBef>
              <a:spcAft>
                <a:spcPts val="0"/>
              </a:spcAft>
              <a:buSzPts val="2000"/>
              <a:buAutoNum type="arabicParenR"/>
            </a:pPr>
            <a:r>
              <a:rPr lang="zh-CN" sz="2000"/>
              <a:t>Start diffusion</a:t>
            </a:r>
            <a:endParaRPr sz="2000"/>
          </a:p>
          <a:p>
            <a:pPr marL="914400" lvl="0" indent="-355600" algn="l" rtl="0">
              <a:spcBef>
                <a:spcPts val="0"/>
              </a:spcBef>
              <a:spcAft>
                <a:spcPts val="0"/>
              </a:spcAft>
              <a:buSzPts val="2000"/>
              <a:buAutoNum type="arabicParenR"/>
            </a:pPr>
            <a:r>
              <a:rPr lang="zh-CN" sz="2000"/>
              <a:t>Diffusion stops after 1 step</a:t>
            </a:r>
            <a:endParaRPr sz="2000"/>
          </a:p>
          <a:p>
            <a:pPr marL="914400" lvl="0" indent="-355600" algn="l" rtl="0">
              <a:spcBef>
                <a:spcPts val="0"/>
              </a:spcBef>
              <a:spcAft>
                <a:spcPts val="0"/>
              </a:spcAft>
              <a:buClr>
                <a:srgbClr val="FF0000"/>
              </a:buClr>
              <a:buSzPts val="2000"/>
              <a:buAutoNum type="arabicParenR"/>
            </a:pPr>
            <a:r>
              <a:rPr lang="zh-CN" sz="2000">
                <a:solidFill>
                  <a:srgbClr val="FF0000"/>
                </a:solidFill>
              </a:rPr>
              <a:t>Rank and select #b nodes</a:t>
            </a:r>
            <a:endParaRPr sz="2000">
              <a:solidFill>
                <a:srgbClr val="FF0000"/>
              </a:solidFill>
            </a:endParaRPr>
          </a:p>
          <a:p>
            <a:pPr marL="914400" lvl="0" indent="-355600" algn="l" rtl="0">
              <a:spcBef>
                <a:spcPts val="0"/>
              </a:spcBef>
              <a:spcAft>
                <a:spcPts val="0"/>
              </a:spcAft>
              <a:buClr>
                <a:srgbClr val="FF0000"/>
              </a:buClr>
              <a:buSzPts val="2000"/>
              <a:buAutoNum type="arabicParenR"/>
            </a:pPr>
            <a:r>
              <a:rPr lang="zh-CN" sz="2000">
                <a:solidFill>
                  <a:srgbClr val="FF0000"/>
                </a:solidFill>
              </a:rPr>
              <a:t>Start diffusion again and until stops</a:t>
            </a:r>
            <a:endParaRPr sz="200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7"/>
          <p:cNvSpPr txBox="1">
            <a:spLocks noGrp="1"/>
          </p:cNvSpPr>
          <p:nvPr>
            <p:ph type="title"/>
          </p:nvPr>
        </p:nvSpPr>
        <p:spPr>
          <a:xfrm>
            <a:off x="620450" y="326550"/>
            <a:ext cx="3086100" cy="136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SQ_kPS_B</a:t>
            </a:r>
            <a:endParaRPr sz="3500"/>
          </a:p>
        </p:txBody>
      </p:sp>
      <p:sp>
        <p:nvSpPr>
          <p:cNvPr id="287" name="Google Shape;287;p47"/>
          <p:cNvSpPr txBox="1">
            <a:spLocks noGrp="1"/>
          </p:cNvSpPr>
          <p:nvPr>
            <p:ph type="body" idx="2"/>
          </p:nvPr>
        </p:nvSpPr>
        <p:spPr>
          <a:xfrm>
            <a:off x="4889900" y="326550"/>
            <a:ext cx="3954000" cy="4544400"/>
          </a:xfrm>
          <a:prstGeom prst="rect">
            <a:avLst/>
          </a:prstGeom>
        </p:spPr>
        <p:txBody>
          <a:bodyPr spcFirstLastPara="1" wrap="square" lIns="91425" tIns="91425" rIns="91425" bIns="91425" anchor="ctr" anchorCtr="0">
            <a:normAutofit fontScale="92500"/>
          </a:bodyPr>
          <a:lstStyle/>
          <a:p>
            <a:pPr marL="0" lvl="0" indent="0" algn="l" rtl="0">
              <a:spcBef>
                <a:spcPts val="0"/>
              </a:spcBef>
              <a:spcAft>
                <a:spcPts val="0"/>
              </a:spcAft>
              <a:buNone/>
            </a:pPr>
            <a:r>
              <a:rPr lang="zh-CN" sz="2000" b="1" u="sng"/>
              <a:t>Fixed:</a:t>
            </a:r>
            <a:endParaRPr sz="2000" b="1" u="sng"/>
          </a:p>
          <a:p>
            <a:pPr marL="0" lvl="0" indent="0" algn="l" rtl="0">
              <a:spcBef>
                <a:spcPts val="1200"/>
              </a:spcBef>
              <a:spcAft>
                <a:spcPts val="0"/>
              </a:spcAft>
              <a:buNone/>
            </a:pPr>
            <a:r>
              <a:rPr lang="zh-CN" sz="2000" b="1" u="sng"/>
              <a:t>	</a:t>
            </a:r>
            <a:r>
              <a:rPr lang="zh-CN" sz="2000"/>
              <a:t># nodes used per stage</a:t>
            </a:r>
            <a:endParaRPr sz="2000"/>
          </a:p>
          <a:p>
            <a:pPr marL="0" lvl="0" indent="0" algn="l" rtl="0">
              <a:spcBef>
                <a:spcPts val="1200"/>
              </a:spcBef>
              <a:spcAft>
                <a:spcPts val="0"/>
              </a:spcAft>
              <a:buNone/>
            </a:pPr>
            <a:endParaRPr sz="2000" b="1" u="sng"/>
          </a:p>
          <a:p>
            <a:pPr marL="0" lvl="0" indent="0" algn="l" rtl="0">
              <a:spcBef>
                <a:spcPts val="1200"/>
              </a:spcBef>
              <a:spcAft>
                <a:spcPts val="0"/>
              </a:spcAft>
              <a:buNone/>
            </a:pPr>
            <a:r>
              <a:rPr lang="zh-CN" sz="2000" b="1" u="sng"/>
              <a:t>Process:</a:t>
            </a:r>
            <a:endParaRPr sz="2000" b="1" u="sng"/>
          </a:p>
          <a:p>
            <a:pPr marL="0" lvl="0" indent="0" algn="l" rtl="0">
              <a:spcBef>
                <a:spcPts val="1200"/>
              </a:spcBef>
              <a:spcAft>
                <a:spcPts val="0"/>
              </a:spcAft>
              <a:buNone/>
            </a:pPr>
            <a:r>
              <a:rPr lang="zh-CN" sz="2000" u="sng"/>
              <a:t>For each seeding stage</a:t>
            </a:r>
            <a:r>
              <a:rPr lang="zh-CN" sz="2000"/>
              <a:t>:</a:t>
            </a:r>
            <a:endParaRPr sz="2000"/>
          </a:p>
          <a:p>
            <a:pPr marL="914400" lvl="0" indent="-346075" algn="l" rtl="0">
              <a:spcBef>
                <a:spcPts val="1200"/>
              </a:spcBef>
              <a:spcAft>
                <a:spcPts val="0"/>
              </a:spcAft>
              <a:buSzPct val="100000"/>
              <a:buAutoNum type="arabicParenR"/>
            </a:pPr>
            <a:r>
              <a:rPr lang="zh-CN" sz="2000"/>
              <a:t>Rank the nodes</a:t>
            </a:r>
            <a:endParaRPr sz="2000"/>
          </a:p>
          <a:p>
            <a:pPr marL="914400" lvl="0" indent="-346075" algn="l" rtl="0">
              <a:spcBef>
                <a:spcPts val="0"/>
              </a:spcBef>
              <a:spcAft>
                <a:spcPts val="0"/>
              </a:spcAft>
              <a:buSzPct val="100000"/>
              <a:buAutoNum type="arabicParenR"/>
            </a:pPr>
            <a:r>
              <a:rPr lang="zh-CN" sz="2000"/>
              <a:t>Select </a:t>
            </a:r>
            <a:r>
              <a:rPr lang="zh-CN" sz="2000">
                <a:solidFill>
                  <a:srgbClr val="FF0000"/>
                </a:solidFill>
              </a:rPr>
              <a:t>k</a:t>
            </a:r>
            <a:r>
              <a:rPr lang="zh-CN" sz="2000"/>
              <a:t> top ranked nodes</a:t>
            </a:r>
            <a:endParaRPr sz="2000"/>
          </a:p>
          <a:p>
            <a:pPr marL="914400" lvl="0" indent="-346075" algn="l" rtl="0">
              <a:spcBef>
                <a:spcPts val="0"/>
              </a:spcBef>
              <a:spcAft>
                <a:spcPts val="0"/>
              </a:spcAft>
              <a:buSzPct val="100000"/>
              <a:buAutoNum type="arabicParenR"/>
            </a:pPr>
            <a:r>
              <a:rPr lang="zh-CN" sz="2000"/>
              <a:t>Start diffusion</a:t>
            </a:r>
            <a:endParaRPr sz="2000"/>
          </a:p>
          <a:p>
            <a:pPr marL="914400" lvl="0" indent="-346075" algn="l" rtl="0">
              <a:spcBef>
                <a:spcPts val="0"/>
              </a:spcBef>
              <a:spcAft>
                <a:spcPts val="0"/>
              </a:spcAft>
              <a:buSzPct val="100000"/>
              <a:buAutoNum type="arabicParenR"/>
            </a:pPr>
            <a:r>
              <a:rPr lang="zh-CN" sz="2000"/>
              <a:t>Diffusion stops after 1 step</a:t>
            </a:r>
            <a:endParaRPr sz="2000"/>
          </a:p>
          <a:p>
            <a:pPr marL="914400" lvl="0" indent="-346075" algn="l" rtl="0">
              <a:spcBef>
                <a:spcPts val="0"/>
              </a:spcBef>
              <a:spcAft>
                <a:spcPts val="0"/>
              </a:spcAft>
              <a:buClr>
                <a:srgbClr val="FF0000"/>
              </a:buClr>
              <a:buSzPct val="100000"/>
              <a:buAutoNum type="arabicParenR"/>
            </a:pPr>
            <a:r>
              <a:rPr lang="zh-CN" sz="2000">
                <a:solidFill>
                  <a:srgbClr val="FF0000"/>
                </a:solidFill>
              </a:rPr>
              <a:t>Rank, select b nodes and start diffusion again</a:t>
            </a:r>
            <a:endParaRPr sz="2000">
              <a:solidFill>
                <a:srgbClr val="FF0000"/>
              </a:solidFill>
            </a:endParaRPr>
          </a:p>
        </p:txBody>
      </p:sp>
      <p:graphicFrame>
        <p:nvGraphicFramePr>
          <p:cNvPr id="288" name="Google Shape;288;p47"/>
          <p:cNvGraphicFramePr/>
          <p:nvPr/>
        </p:nvGraphicFramePr>
        <p:xfrm>
          <a:off x="620450" y="2051750"/>
          <a:ext cx="3000000" cy="3000000"/>
        </p:xfrm>
        <a:graphic>
          <a:graphicData uri="http://schemas.openxmlformats.org/drawingml/2006/table">
            <a:tbl>
              <a:tblPr>
                <a:noFill/>
                <a:tableStyleId>{08CA4753-35B6-4BB5-9DD9-D12D2DF620C4}</a:tableStyleId>
              </a:tblPr>
              <a:tblGrid>
                <a:gridCol w="2123175">
                  <a:extLst>
                    <a:ext uri="{9D8B030D-6E8A-4147-A177-3AD203B41FA5}">
                      <a16:colId xmlns:a16="http://schemas.microsoft.com/office/drawing/2014/main" val="20000"/>
                    </a:ext>
                  </a:extLst>
                </a:gridCol>
                <a:gridCol w="1294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Total Nodes Used</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n</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Seed Used per Stage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rgbClr val="FF0000"/>
                          </a:solidFill>
                          <a:latin typeface="Roboto"/>
                          <a:ea typeface="Roboto"/>
                          <a:cs typeface="Roboto"/>
                          <a:sym typeface="Roboto"/>
                        </a:rPr>
                        <a:t>k</a:t>
                      </a:r>
                      <a:endParaRPr>
                        <a:solidFill>
                          <a:srgbClr val="FF0000"/>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Max Coverage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C_OPS</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zh-CN" b="1">
                          <a:solidFill>
                            <a:schemeClr val="dk1"/>
                          </a:solidFill>
                          <a:latin typeface="Roboto"/>
                          <a:ea typeface="Roboto"/>
                          <a:cs typeface="Roboto"/>
                          <a:sym typeface="Roboto"/>
                        </a:rPr>
                        <a:t># Steps / Time</a:t>
                      </a:r>
                      <a:endParaRPr b="1">
                        <a:solidFill>
                          <a:schemeClr val="dk1"/>
                        </a:solidFill>
                        <a:latin typeface="Roboto"/>
                        <a:ea typeface="Roboto"/>
                        <a:cs typeface="Roboto"/>
                        <a:sym typeface="Roboto"/>
                      </a:endParaRPr>
                    </a:p>
                  </a:txBody>
                  <a:tcPr marL="91425" marR="91425" marT="91425" marB="91425">
                    <a:solidFill>
                      <a:schemeClr val="accent3"/>
                    </a:solidFill>
                  </a:tcPr>
                </a:tc>
                <a:tc>
                  <a:txBody>
                    <a:bodyPr/>
                    <a:lstStyle/>
                    <a:p>
                      <a:pPr marL="0" lvl="0" indent="0" algn="l" rtl="0">
                        <a:spcBef>
                          <a:spcPts val="0"/>
                        </a:spcBef>
                        <a:spcAft>
                          <a:spcPts val="0"/>
                        </a:spcAft>
                        <a:buNone/>
                      </a:pPr>
                      <a:r>
                        <a:rPr lang="zh-CN">
                          <a:solidFill>
                            <a:schemeClr val="dk1"/>
                          </a:solidFill>
                          <a:latin typeface="Roboto"/>
                          <a:ea typeface="Roboto"/>
                          <a:cs typeface="Roboto"/>
                          <a:sym typeface="Roboto"/>
                        </a:rPr>
                        <a:t>T_OPS</a:t>
                      </a:r>
                      <a:endParaRPr>
                        <a:solidFill>
                          <a:schemeClr val="dk1"/>
                        </a:solidFill>
                        <a:latin typeface="Roboto"/>
                        <a:ea typeface="Roboto"/>
                        <a:cs typeface="Roboto"/>
                        <a:sym typeface="Roboto"/>
                      </a:endParaRPr>
                    </a:p>
                  </a:txBody>
                  <a:tcPr marL="91425" marR="91425" marT="91425" marB="91425">
                    <a:solidFill>
                      <a:schemeClr val="accent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xfrm>
            <a:off x="149925" y="102975"/>
            <a:ext cx="4249800" cy="1977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SQ_kPS_B </a:t>
            </a:r>
            <a:r>
              <a:rPr lang="zh-CN" sz="2500"/>
              <a:t>v.s. </a:t>
            </a:r>
            <a:r>
              <a:rPr lang="zh-CN" sz="3500"/>
              <a:t>SN</a:t>
            </a:r>
            <a:endParaRPr sz="3500"/>
          </a:p>
        </p:txBody>
      </p:sp>
      <p:sp>
        <p:nvSpPr>
          <p:cNvPr id="294" name="Google Shape;294;p48"/>
          <p:cNvSpPr txBox="1">
            <a:spLocks noGrp="1"/>
          </p:cNvSpPr>
          <p:nvPr>
            <p:ph type="subTitle" idx="1"/>
          </p:nvPr>
        </p:nvSpPr>
        <p:spPr>
          <a:xfrm>
            <a:off x="414200" y="1863025"/>
            <a:ext cx="3612300" cy="2963700"/>
          </a:xfrm>
          <a:prstGeom prst="rect">
            <a:avLst/>
          </a:prstGeom>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zh-CN" sz="2000" b="1">
                <a:solidFill>
                  <a:schemeClr val="lt1"/>
                </a:solidFill>
              </a:rPr>
              <a:t>C_kPS_B &gt; C_SN:</a:t>
            </a:r>
            <a:endParaRPr sz="2000" b="1">
              <a:solidFill>
                <a:schemeClr val="lt1"/>
              </a:solidFill>
            </a:endParaRPr>
          </a:p>
          <a:p>
            <a:pPr marL="457200" lvl="0" indent="0" algn="l" rtl="0">
              <a:lnSpc>
                <a:spcPct val="115000"/>
              </a:lnSpc>
              <a:spcBef>
                <a:spcPts val="1200"/>
              </a:spcBef>
              <a:spcAft>
                <a:spcPts val="0"/>
              </a:spcAft>
              <a:buNone/>
            </a:pPr>
            <a:r>
              <a:rPr lang="zh-CN" sz="2000" b="1">
                <a:solidFill>
                  <a:schemeClr val="lt1"/>
                </a:solidFill>
              </a:rPr>
              <a:t>Better coverage</a:t>
            </a:r>
            <a:endParaRPr sz="2000" b="1">
              <a:solidFill>
                <a:schemeClr val="lt1"/>
              </a:solidFill>
            </a:endParaRPr>
          </a:p>
          <a:p>
            <a:pPr marL="457200" lvl="0" indent="0" algn="l" rtl="0">
              <a:lnSpc>
                <a:spcPct val="115000"/>
              </a:lnSpc>
              <a:spcBef>
                <a:spcPts val="1200"/>
              </a:spcBef>
              <a:spcAft>
                <a:spcPts val="0"/>
              </a:spcAft>
              <a:buNone/>
            </a:pPr>
            <a:endParaRPr sz="2000" b="1">
              <a:solidFill>
                <a:schemeClr val="lt1"/>
              </a:solidFill>
            </a:endParaRPr>
          </a:p>
          <a:p>
            <a:pPr marL="0" lvl="0" indent="0" algn="l" rtl="0">
              <a:lnSpc>
                <a:spcPct val="115000"/>
              </a:lnSpc>
              <a:spcBef>
                <a:spcPts val="1200"/>
              </a:spcBef>
              <a:spcAft>
                <a:spcPts val="0"/>
              </a:spcAft>
              <a:buNone/>
            </a:pPr>
            <a:r>
              <a:rPr lang="zh-CN" sz="2000" b="1">
                <a:solidFill>
                  <a:schemeClr val="lt1"/>
                </a:solidFill>
              </a:rPr>
              <a:t>T_kPS_B &gt; T_SN:</a:t>
            </a:r>
            <a:endParaRPr sz="2000" b="1">
              <a:solidFill>
                <a:schemeClr val="lt1"/>
              </a:solidFill>
            </a:endParaRPr>
          </a:p>
          <a:p>
            <a:pPr marL="457200" lvl="0" indent="0" algn="l" rtl="0">
              <a:lnSpc>
                <a:spcPct val="115000"/>
              </a:lnSpc>
              <a:spcBef>
                <a:spcPts val="1200"/>
              </a:spcBef>
              <a:spcAft>
                <a:spcPts val="1200"/>
              </a:spcAft>
              <a:buNone/>
            </a:pPr>
            <a:r>
              <a:rPr lang="zh-CN" sz="2000" b="1">
                <a:solidFill>
                  <a:schemeClr val="lt1"/>
                </a:solidFill>
              </a:rPr>
              <a:t>Slower speed</a:t>
            </a:r>
            <a:endParaRPr sz="2000">
              <a:solidFill>
                <a:schemeClr val="lt1"/>
              </a:solidFill>
            </a:endParaRPr>
          </a:p>
        </p:txBody>
      </p:sp>
      <p:pic>
        <p:nvPicPr>
          <p:cNvPr id="295" name="Google Shape;295;p48"/>
          <p:cNvPicPr preferRelativeResize="0"/>
          <p:nvPr/>
        </p:nvPicPr>
        <p:blipFill>
          <a:blip r:embed="rId3">
            <a:alphaModFix/>
          </a:blip>
          <a:stretch>
            <a:fillRect/>
          </a:stretch>
        </p:blipFill>
        <p:spPr>
          <a:xfrm>
            <a:off x="4637075" y="277800"/>
            <a:ext cx="4506925" cy="4587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body" idx="2"/>
          </p:nvPr>
        </p:nvSpPr>
        <p:spPr>
          <a:xfrm>
            <a:off x="4889900" y="326550"/>
            <a:ext cx="3954000" cy="4544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zh-CN" sz="2000" b="1" i="1" u="sng"/>
              <a:t>COVERAGE:</a:t>
            </a:r>
            <a:endParaRPr sz="2000" b="1" i="1" u="sng"/>
          </a:p>
          <a:p>
            <a:pPr marL="457200" lvl="0" indent="-355600" algn="l" rtl="0">
              <a:spcBef>
                <a:spcPts val="1200"/>
              </a:spcBef>
              <a:spcAft>
                <a:spcPts val="0"/>
              </a:spcAft>
              <a:buSzPts val="2000"/>
              <a:buChar char="●"/>
            </a:pPr>
            <a:r>
              <a:rPr lang="zh-CN" sz="2000" b="1"/>
              <a:t>#Cases where C_1PS_R &gt; C_SN:</a:t>
            </a:r>
            <a:endParaRPr sz="2000" b="1"/>
          </a:p>
          <a:p>
            <a:pPr marL="457200" lvl="0" indent="0" algn="ctr" rtl="0">
              <a:spcBef>
                <a:spcPts val="1200"/>
              </a:spcBef>
              <a:spcAft>
                <a:spcPts val="0"/>
              </a:spcAft>
              <a:buNone/>
            </a:pPr>
            <a:r>
              <a:rPr lang="zh-CN" sz="2000" b="1">
                <a:solidFill>
                  <a:srgbClr val="FF0000"/>
                </a:solidFill>
              </a:rPr>
              <a:t>100%</a:t>
            </a:r>
            <a:r>
              <a:rPr lang="zh-CN" sz="2000" b="1"/>
              <a:t> cases</a:t>
            </a:r>
            <a:endParaRPr sz="2000" b="1"/>
          </a:p>
          <a:p>
            <a:pPr marL="457200" lvl="0" indent="-355600" algn="l" rtl="0">
              <a:spcBef>
                <a:spcPts val="1200"/>
              </a:spcBef>
              <a:spcAft>
                <a:spcPts val="0"/>
              </a:spcAft>
              <a:buSzPts val="2000"/>
              <a:buChar char="●"/>
            </a:pPr>
            <a:r>
              <a:rPr lang="zh-CN" sz="2000" b="1"/>
              <a:t>Average of</a:t>
            </a:r>
            <a:endParaRPr sz="2000" b="1"/>
          </a:p>
          <a:p>
            <a:pPr marL="457200" lvl="0" indent="0" algn="l" rtl="0">
              <a:spcBef>
                <a:spcPts val="1200"/>
              </a:spcBef>
              <a:spcAft>
                <a:spcPts val="0"/>
              </a:spcAft>
              <a:buNone/>
            </a:pPr>
            <a:r>
              <a:rPr lang="zh-CN" sz="2000" b="1"/>
              <a:t>(C_1PS_R-C_SN) / C_SN:</a:t>
            </a:r>
            <a:endParaRPr sz="2000" b="1"/>
          </a:p>
          <a:p>
            <a:pPr marL="457200" lvl="0" indent="0" algn="ctr" rtl="0">
              <a:spcBef>
                <a:spcPts val="1200"/>
              </a:spcBef>
              <a:spcAft>
                <a:spcPts val="1200"/>
              </a:spcAft>
              <a:buNone/>
            </a:pPr>
            <a:r>
              <a:rPr lang="zh-CN" sz="2000" b="1">
                <a:solidFill>
                  <a:srgbClr val="FF0000"/>
                </a:solidFill>
              </a:rPr>
              <a:t>13.1%</a:t>
            </a:r>
            <a:endParaRPr sz="2000" b="1">
              <a:solidFill>
                <a:srgbClr val="FF0000"/>
              </a:solidFill>
            </a:endParaRPr>
          </a:p>
        </p:txBody>
      </p:sp>
      <p:sp>
        <p:nvSpPr>
          <p:cNvPr id="301" name="Google Shape;301;p49"/>
          <p:cNvSpPr txBox="1">
            <a:spLocks noGrp="1"/>
          </p:cNvSpPr>
          <p:nvPr>
            <p:ph type="title"/>
          </p:nvPr>
        </p:nvSpPr>
        <p:spPr>
          <a:xfrm>
            <a:off x="609575" y="964200"/>
            <a:ext cx="3258900" cy="3215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zh-CN" sz="3500"/>
              <a:t>SQ_1PS_R (best coverage)</a:t>
            </a:r>
            <a:endParaRPr sz="3500"/>
          </a:p>
          <a:p>
            <a:pPr marL="0" lvl="0" indent="0" algn="ctr" rtl="0">
              <a:spcBef>
                <a:spcPts val="0"/>
              </a:spcBef>
              <a:spcAft>
                <a:spcPts val="0"/>
              </a:spcAft>
              <a:buNone/>
            </a:pPr>
            <a:endParaRPr sz="3500"/>
          </a:p>
          <a:p>
            <a:pPr marL="0" lvl="0" indent="0" algn="ctr" rtl="0">
              <a:spcBef>
                <a:spcPts val="0"/>
              </a:spcBef>
              <a:spcAft>
                <a:spcPts val="0"/>
              </a:spcAft>
              <a:buNone/>
            </a:pPr>
            <a:r>
              <a:rPr lang="zh-CN" sz="2500"/>
              <a:t>v.s.</a:t>
            </a:r>
            <a:endParaRPr sz="2500"/>
          </a:p>
          <a:p>
            <a:pPr marL="0" lvl="0" indent="0" algn="ctr" rtl="0">
              <a:spcBef>
                <a:spcPts val="0"/>
              </a:spcBef>
              <a:spcAft>
                <a:spcPts val="0"/>
              </a:spcAft>
              <a:buNone/>
            </a:pPr>
            <a:endParaRPr sz="3500"/>
          </a:p>
          <a:p>
            <a:pPr marL="0" lvl="0" indent="0" algn="ctr" rtl="0">
              <a:spcBef>
                <a:spcPts val="0"/>
              </a:spcBef>
              <a:spcAft>
                <a:spcPts val="0"/>
              </a:spcAft>
              <a:buNone/>
            </a:pPr>
            <a:r>
              <a:rPr lang="zh-CN" sz="3500"/>
              <a:t>SN</a:t>
            </a:r>
            <a:endParaRPr sz="3500"/>
          </a:p>
        </p:txBody>
      </p:sp>
      <p:pic>
        <p:nvPicPr>
          <p:cNvPr id="302" name="Google Shape;302;p49"/>
          <p:cNvPicPr preferRelativeResize="0"/>
          <p:nvPr/>
        </p:nvPicPr>
        <p:blipFill>
          <a:blip r:embed="rId3">
            <a:alphaModFix/>
          </a:blip>
          <a:stretch>
            <a:fillRect/>
          </a:stretch>
        </p:blipFill>
        <p:spPr>
          <a:xfrm>
            <a:off x="0" y="418957"/>
            <a:ext cx="9144000" cy="430558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0"/>
          <p:cNvSpPr txBox="1">
            <a:spLocks noGrp="1"/>
          </p:cNvSpPr>
          <p:nvPr>
            <p:ph type="title"/>
          </p:nvPr>
        </p:nvSpPr>
        <p:spPr>
          <a:xfrm>
            <a:off x="2831400" y="854200"/>
            <a:ext cx="3481200" cy="6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zh-CN" sz="4020" b="1"/>
              <a:t>DATA</a:t>
            </a:r>
            <a:endParaRPr sz="4020" b="1"/>
          </a:p>
        </p:txBody>
      </p:sp>
      <p:sp>
        <p:nvSpPr>
          <p:cNvPr id="308" name="Google Shape;308;p50"/>
          <p:cNvSpPr txBox="1"/>
          <p:nvPr/>
        </p:nvSpPr>
        <p:spPr>
          <a:xfrm>
            <a:off x="948075" y="1841625"/>
            <a:ext cx="7061400" cy="29553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Roboto"/>
              <a:buChar char="●"/>
            </a:pPr>
            <a:r>
              <a:rPr lang="zh-CN" sz="2000" b="1">
                <a:latin typeface="Roboto"/>
                <a:ea typeface="Roboto"/>
                <a:cs typeface="Roboto"/>
                <a:sym typeface="Roboto"/>
              </a:rPr>
              <a:t>15 Network</a:t>
            </a:r>
            <a:endParaRPr sz="2000" b="1">
              <a:latin typeface="Roboto"/>
              <a:ea typeface="Roboto"/>
              <a:cs typeface="Roboto"/>
              <a:sym typeface="Roboto"/>
            </a:endParaRPr>
          </a:p>
          <a:p>
            <a:pPr marL="457200" lvl="0" indent="0" algn="l" rtl="0">
              <a:spcBef>
                <a:spcPts val="0"/>
              </a:spcBef>
              <a:spcAft>
                <a:spcPts val="0"/>
              </a:spcAft>
              <a:buNone/>
            </a:pPr>
            <a:endParaRPr sz="2000" b="1">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b="1">
                <a:latin typeface="Roboto"/>
                <a:ea typeface="Roboto"/>
                <a:cs typeface="Roboto"/>
                <a:sym typeface="Roboto"/>
              </a:rPr>
              <a:t>5 Propagtion Probablities</a:t>
            </a:r>
            <a:endParaRPr sz="2000" b="1">
              <a:latin typeface="Roboto"/>
              <a:ea typeface="Roboto"/>
              <a:cs typeface="Roboto"/>
              <a:sym typeface="Roboto"/>
            </a:endParaRPr>
          </a:p>
          <a:p>
            <a:pPr marL="457200" lvl="0" indent="0" algn="l" rtl="0">
              <a:spcBef>
                <a:spcPts val="0"/>
              </a:spcBef>
              <a:spcAft>
                <a:spcPts val="0"/>
              </a:spcAft>
              <a:buNone/>
            </a:pPr>
            <a:endParaRPr sz="2000" b="1">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b="1">
                <a:latin typeface="Roboto"/>
                <a:ea typeface="Roboto"/>
                <a:cs typeface="Roboto"/>
                <a:sym typeface="Roboto"/>
              </a:rPr>
              <a:t>5 Seeds Percentage</a:t>
            </a:r>
            <a:endParaRPr sz="2000" b="1">
              <a:latin typeface="Roboto"/>
              <a:ea typeface="Roboto"/>
              <a:cs typeface="Roboto"/>
              <a:sym typeface="Roboto"/>
            </a:endParaRPr>
          </a:p>
          <a:p>
            <a:pPr marL="457200" lvl="0" indent="0" algn="l" rtl="0">
              <a:spcBef>
                <a:spcPts val="0"/>
              </a:spcBef>
              <a:spcAft>
                <a:spcPts val="0"/>
              </a:spcAft>
              <a:buNone/>
            </a:pPr>
            <a:endParaRPr sz="2000" b="1">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b="1">
                <a:latin typeface="Roboto"/>
                <a:ea typeface="Roboto"/>
                <a:cs typeface="Roboto"/>
                <a:sym typeface="Roboto"/>
              </a:rPr>
              <a:t>5 Ranking Methods</a:t>
            </a:r>
            <a:endParaRPr sz="2000" b="1">
              <a:latin typeface="Roboto"/>
              <a:ea typeface="Roboto"/>
              <a:cs typeface="Roboto"/>
              <a:sym typeface="Roboto"/>
            </a:endParaRPr>
          </a:p>
          <a:p>
            <a:pPr marL="457200" lvl="0" indent="0" algn="l" rtl="0">
              <a:spcBef>
                <a:spcPts val="0"/>
              </a:spcBef>
              <a:spcAft>
                <a:spcPts val="0"/>
              </a:spcAft>
              <a:buNone/>
            </a:pPr>
            <a:endParaRPr sz="2000" b="1">
              <a:latin typeface="Roboto"/>
              <a:ea typeface="Roboto"/>
              <a:cs typeface="Roboto"/>
              <a:sym typeface="Roboto"/>
            </a:endParaRPr>
          </a:p>
          <a:p>
            <a:pPr marL="457200" lvl="0" indent="0" algn="l" rtl="0">
              <a:spcBef>
                <a:spcPts val="0"/>
              </a:spcBef>
              <a:spcAft>
                <a:spcPts val="0"/>
              </a:spcAft>
              <a:buNone/>
            </a:pPr>
            <a:r>
              <a:rPr lang="zh-CN" sz="2000" b="1">
                <a:latin typeface="Roboto"/>
                <a:ea typeface="Roboto"/>
                <a:cs typeface="Roboto"/>
                <a:sym typeface="Roboto"/>
              </a:rPr>
              <a:t>					—— 15*5*5*5 = 1875 configurations</a:t>
            </a:r>
            <a:endParaRPr sz="2000" b="1">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1"/>
          <p:cNvSpPr txBox="1">
            <a:spLocks noGrp="1"/>
          </p:cNvSpPr>
          <p:nvPr>
            <p:ph type="title"/>
          </p:nvPr>
        </p:nvSpPr>
        <p:spPr>
          <a:xfrm>
            <a:off x="2831400" y="854200"/>
            <a:ext cx="3481200" cy="6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zh-CN" sz="4020" b="1"/>
              <a:t>DATA</a:t>
            </a:r>
            <a:endParaRPr sz="4020" b="1"/>
          </a:p>
        </p:txBody>
      </p:sp>
      <p:sp>
        <p:nvSpPr>
          <p:cNvPr id="314" name="Google Shape;314;p51"/>
          <p:cNvSpPr txBox="1"/>
          <p:nvPr/>
        </p:nvSpPr>
        <p:spPr>
          <a:xfrm>
            <a:off x="948075" y="1841625"/>
            <a:ext cx="5775600" cy="1416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Roboto"/>
              <a:buChar char="●"/>
            </a:pPr>
            <a:r>
              <a:rPr lang="zh-CN" sz="2000" b="1" u="sng">
                <a:latin typeface="Roboto"/>
                <a:ea typeface="Roboto"/>
                <a:cs typeface="Roboto"/>
                <a:sym typeface="Roboto"/>
              </a:rPr>
              <a:t>15 Network</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b="1" u="sng">
                <a:latin typeface="Roboto"/>
                <a:ea typeface="Roboto"/>
                <a:cs typeface="Roboto"/>
                <a:sym typeface="Roboto"/>
              </a:rPr>
              <a:t>5 Propagtion Probablities</a:t>
            </a:r>
            <a:endParaRPr sz="2000" b="1" u="sng">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b="1" u="sng">
                <a:latin typeface="Roboto"/>
                <a:ea typeface="Roboto"/>
                <a:cs typeface="Roboto"/>
                <a:sym typeface="Roboto"/>
              </a:rPr>
              <a:t>5 Seeds Percentage</a:t>
            </a:r>
            <a:endParaRPr sz="2000" b="1" u="sng">
              <a:latin typeface="Roboto"/>
              <a:ea typeface="Roboto"/>
              <a:cs typeface="Roboto"/>
              <a:sym typeface="Roboto"/>
            </a:endParaRPr>
          </a:p>
          <a:p>
            <a:pPr marL="457200" lvl="0" indent="-355600" algn="l" rtl="0">
              <a:spcBef>
                <a:spcPts val="0"/>
              </a:spcBef>
              <a:spcAft>
                <a:spcPts val="0"/>
              </a:spcAft>
              <a:buSzPts val="2000"/>
              <a:buFont typeface="Roboto"/>
              <a:buChar char="●"/>
            </a:pPr>
            <a:r>
              <a:rPr lang="zh-CN" sz="2000" b="1" u="sng">
                <a:latin typeface="Roboto"/>
                <a:ea typeface="Roboto"/>
                <a:cs typeface="Roboto"/>
                <a:sym typeface="Roboto"/>
              </a:rPr>
              <a:t>5 Ranking Methods</a:t>
            </a:r>
            <a:endParaRPr sz="2000" b="1" u="sng">
              <a:latin typeface="Roboto"/>
              <a:ea typeface="Roboto"/>
              <a:cs typeface="Roboto"/>
              <a:sym typeface="Roboto"/>
            </a:endParaRPr>
          </a:p>
        </p:txBody>
      </p:sp>
      <p:pic>
        <p:nvPicPr>
          <p:cNvPr id="315" name="Google Shape;315;p51"/>
          <p:cNvPicPr preferRelativeResize="0"/>
          <p:nvPr/>
        </p:nvPicPr>
        <p:blipFill>
          <a:blip r:embed="rId3">
            <a:alphaModFix/>
          </a:blip>
          <a:stretch>
            <a:fillRect/>
          </a:stretch>
        </p:blipFill>
        <p:spPr>
          <a:xfrm>
            <a:off x="0" y="1743554"/>
            <a:ext cx="9143999" cy="27457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25" y="263400"/>
            <a:ext cx="3706500" cy="3509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sz="4200"/>
              <a:t>Sequential</a:t>
            </a:r>
            <a:endParaRPr sz="4200"/>
          </a:p>
          <a:p>
            <a:pPr marL="0" lvl="0" indent="0" algn="l" rtl="0">
              <a:spcBef>
                <a:spcPts val="0"/>
              </a:spcBef>
              <a:spcAft>
                <a:spcPts val="0"/>
              </a:spcAft>
              <a:buNone/>
            </a:pPr>
            <a:r>
              <a:rPr lang="zh-CN" sz="4200"/>
              <a:t>Method</a:t>
            </a:r>
            <a:endParaRPr sz="4200"/>
          </a:p>
          <a:p>
            <a:pPr marL="0" lvl="0" indent="0" algn="l" rtl="0">
              <a:spcBef>
                <a:spcPts val="0"/>
              </a:spcBef>
              <a:spcAft>
                <a:spcPts val="0"/>
              </a:spcAft>
              <a:buNone/>
            </a:pPr>
            <a:r>
              <a:rPr lang="zh-CN" sz="4200"/>
              <a:t>&amp;</a:t>
            </a:r>
            <a:endParaRPr sz="4200"/>
          </a:p>
          <a:p>
            <a:pPr marL="0" lvl="0" indent="0" algn="l" rtl="0">
              <a:spcBef>
                <a:spcPts val="0"/>
              </a:spcBef>
              <a:spcAft>
                <a:spcPts val="0"/>
              </a:spcAft>
              <a:buNone/>
            </a:pPr>
            <a:r>
              <a:rPr lang="zh-CN" sz="4200"/>
              <a:t>Network Diffusion</a:t>
            </a:r>
            <a:endParaRPr sz="4200"/>
          </a:p>
          <a:p>
            <a:pPr marL="0" lvl="0" indent="0" algn="l" rtl="0">
              <a:spcBef>
                <a:spcPts val="0"/>
              </a:spcBef>
              <a:spcAft>
                <a:spcPts val="0"/>
              </a:spcAft>
              <a:buNone/>
            </a:pPr>
            <a:endParaRPr sz="4200"/>
          </a:p>
        </p:txBody>
      </p:sp>
      <p:sp>
        <p:nvSpPr>
          <p:cNvPr id="82" name="Google Shape;82;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zh-CN" sz="2900"/>
              <a:t>Max Coverage </a:t>
            </a:r>
            <a:endParaRPr sz="2900"/>
          </a:p>
          <a:p>
            <a:pPr marL="0" lvl="0" indent="0" algn="ctr" rtl="0">
              <a:spcBef>
                <a:spcPts val="1200"/>
              </a:spcBef>
              <a:spcAft>
                <a:spcPts val="0"/>
              </a:spcAft>
              <a:buNone/>
            </a:pPr>
            <a:r>
              <a:rPr lang="zh-CN" sz="2900"/>
              <a:t>v.s.</a:t>
            </a:r>
            <a:endParaRPr sz="2900"/>
          </a:p>
          <a:p>
            <a:pPr marL="0" lvl="0" indent="0" algn="ctr" rtl="0">
              <a:spcBef>
                <a:spcPts val="1200"/>
              </a:spcBef>
              <a:spcAft>
                <a:spcPts val="1200"/>
              </a:spcAft>
              <a:buNone/>
            </a:pPr>
            <a:r>
              <a:rPr lang="zh-CN" sz="2900"/>
              <a:t>Speed</a:t>
            </a:r>
            <a:endParaRPr sz="29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Condensed Matter Collaborations 1999 Network</a:t>
            </a:r>
            <a:endParaRPr/>
          </a:p>
        </p:txBody>
      </p:sp>
      <p:sp>
        <p:nvSpPr>
          <p:cNvPr id="321" name="Google Shape;321;p52"/>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16726</a:t>
            </a:r>
            <a:endParaRPr sz="2500"/>
          </a:p>
          <a:p>
            <a:pPr marL="0" lvl="0" indent="0" algn="l" rtl="0">
              <a:spcBef>
                <a:spcPts val="1200"/>
              </a:spcBef>
              <a:spcAft>
                <a:spcPts val="1200"/>
              </a:spcAft>
              <a:buNone/>
            </a:pPr>
            <a:r>
              <a:rPr lang="zh-CN" sz="2500"/>
              <a:t>Total Edges: 47594</a:t>
            </a:r>
            <a:endParaRPr sz="2500"/>
          </a:p>
        </p:txBody>
      </p:sp>
      <p:pic>
        <p:nvPicPr>
          <p:cNvPr id="322" name="Google Shape;322;p52"/>
          <p:cNvPicPr preferRelativeResize="0"/>
          <p:nvPr/>
        </p:nvPicPr>
        <p:blipFill>
          <a:blip r:embed="rId3">
            <a:alphaModFix/>
          </a:blip>
          <a:stretch>
            <a:fillRect/>
          </a:stretch>
        </p:blipFill>
        <p:spPr>
          <a:xfrm>
            <a:off x="4356775" y="590550"/>
            <a:ext cx="4286250" cy="3962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3"/>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UC Irvine Messages</a:t>
            </a:r>
            <a:endParaRPr/>
          </a:p>
        </p:txBody>
      </p:sp>
      <p:sp>
        <p:nvSpPr>
          <p:cNvPr id="328" name="Google Shape;328;p53"/>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1,899 </a:t>
            </a:r>
            <a:endParaRPr sz="2500"/>
          </a:p>
          <a:p>
            <a:pPr marL="0" lvl="0" indent="0" algn="l" rtl="0">
              <a:spcBef>
                <a:spcPts val="1200"/>
              </a:spcBef>
              <a:spcAft>
                <a:spcPts val="0"/>
              </a:spcAft>
              <a:buNone/>
            </a:pPr>
            <a:r>
              <a:rPr lang="zh-CN" sz="2500"/>
              <a:t>Total Edges: 59,835</a:t>
            </a:r>
            <a:endParaRPr sz="2500"/>
          </a:p>
          <a:p>
            <a:pPr marL="0" lvl="0" indent="0" algn="l" rtl="0">
              <a:spcBef>
                <a:spcPts val="1200"/>
              </a:spcBef>
              <a:spcAft>
                <a:spcPts val="1200"/>
              </a:spcAft>
              <a:buNone/>
            </a:pPr>
            <a:r>
              <a:rPr lang="zh-CN" sz="2500"/>
              <a:t>Clustering coefficien: 0.056</a:t>
            </a:r>
            <a:endParaRPr/>
          </a:p>
        </p:txBody>
      </p:sp>
      <p:pic>
        <p:nvPicPr>
          <p:cNvPr id="329" name="Google Shape;329;p53"/>
          <p:cNvPicPr preferRelativeResize="0"/>
          <p:nvPr/>
        </p:nvPicPr>
        <p:blipFill>
          <a:blip r:embed="rId3">
            <a:alphaModFix/>
          </a:blip>
          <a:stretch>
            <a:fillRect/>
          </a:stretch>
        </p:blipFill>
        <p:spPr>
          <a:xfrm>
            <a:off x="3904200" y="737574"/>
            <a:ext cx="5172400" cy="36683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4"/>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Political Blogs Network (2004)</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5" name="Google Shape;335;p54"/>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1,490</a:t>
            </a:r>
            <a:endParaRPr sz="2500"/>
          </a:p>
          <a:p>
            <a:pPr marL="0" lvl="0" indent="0" algn="l" rtl="0">
              <a:spcBef>
                <a:spcPts val="1200"/>
              </a:spcBef>
              <a:spcAft>
                <a:spcPts val="0"/>
              </a:spcAft>
              <a:buNone/>
            </a:pPr>
            <a:r>
              <a:rPr lang="zh-CN" sz="2500"/>
              <a:t>Total Edges:  19,090</a:t>
            </a:r>
            <a:endParaRPr sz="2500"/>
          </a:p>
          <a:p>
            <a:pPr marL="0" lvl="0" indent="0" algn="l" rtl="0">
              <a:spcBef>
                <a:spcPts val="1200"/>
              </a:spcBef>
              <a:spcAft>
                <a:spcPts val="1200"/>
              </a:spcAft>
              <a:buNone/>
            </a:pPr>
            <a:endParaRPr/>
          </a:p>
        </p:txBody>
      </p:sp>
      <p:pic>
        <p:nvPicPr>
          <p:cNvPr id="336" name="Google Shape;336;p54"/>
          <p:cNvPicPr preferRelativeResize="0"/>
          <p:nvPr/>
        </p:nvPicPr>
        <p:blipFill>
          <a:blip r:embed="rId3">
            <a:alphaModFix/>
          </a:blip>
          <a:stretch>
            <a:fillRect/>
          </a:stretch>
        </p:blipFill>
        <p:spPr>
          <a:xfrm>
            <a:off x="3783250" y="1244838"/>
            <a:ext cx="5307625" cy="26538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5"/>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US Power Grid</a:t>
            </a:r>
            <a:endParaRPr/>
          </a:p>
        </p:txBody>
      </p:sp>
      <p:sp>
        <p:nvSpPr>
          <p:cNvPr id="342" name="Google Shape;342;p55"/>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4,941</a:t>
            </a:r>
            <a:endParaRPr sz="2500"/>
          </a:p>
          <a:p>
            <a:pPr marL="0" lvl="0" indent="0" algn="l" rtl="0">
              <a:spcBef>
                <a:spcPts val="1200"/>
              </a:spcBef>
              <a:spcAft>
                <a:spcPts val="1200"/>
              </a:spcAft>
              <a:buNone/>
            </a:pPr>
            <a:r>
              <a:rPr lang="zh-CN" sz="2500"/>
              <a:t>Total Edges:  6,594</a:t>
            </a:r>
            <a:endParaRPr/>
          </a:p>
        </p:txBody>
      </p:sp>
      <p:pic>
        <p:nvPicPr>
          <p:cNvPr id="343" name="Google Shape;343;p55"/>
          <p:cNvPicPr preferRelativeResize="0"/>
          <p:nvPr/>
        </p:nvPicPr>
        <p:blipFill>
          <a:blip r:embed="rId3">
            <a:alphaModFix/>
          </a:blip>
          <a:stretch>
            <a:fillRect/>
          </a:stretch>
        </p:blipFill>
        <p:spPr>
          <a:xfrm>
            <a:off x="3903300" y="580487"/>
            <a:ext cx="5130799" cy="398252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6"/>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Scholarly Collaboration in Network Science</a:t>
            </a:r>
            <a:endParaRPr/>
          </a:p>
        </p:txBody>
      </p:sp>
      <p:sp>
        <p:nvSpPr>
          <p:cNvPr id="349" name="Google Shape;349;p56"/>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1,589</a:t>
            </a:r>
            <a:endParaRPr sz="2500"/>
          </a:p>
          <a:p>
            <a:pPr marL="0" lvl="0" indent="0" algn="l" rtl="0">
              <a:spcBef>
                <a:spcPts val="1200"/>
              </a:spcBef>
              <a:spcAft>
                <a:spcPts val="1200"/>
              </a:spcAft>
              <a:buNone/>
            </a:pPr>
            <a:r>
              <a:rPr lang="zh-CN" sz="2500"/>
              <a:t>Total Edges:  2,742</a:t>
            </a:r>
            <a:endParaRPr/>
          </a:p>
        </p:txBody>
      </p:sp>
      <p:pic>
        <p:nvPicPr>
          <p:cNvPr id="350" name="Google Shape;350;p56"/>
          <p:cNvPicPr preferRelativeResize="0"/>
          <p:nvPr/>
        </p:nvPicPr>
        <p:blipFill>
          <a:blip r:embed="rId3">
            <a:alphaModFix/>
          </a:blip>
          <a:stretch>
            <a:fillRect/>
          </a:stretch>
        </p:blipFill>
        <p:spPr>
          <a:xfrm>
            <a:off x="4048575" y="152400"/>
            <a:ext cx="4838700" cy="4838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ego-Facebook</a:t>
            </a:r>
            <a:endParaRPr/>
          </a:p>
        </p:txBody>
      </p:sp>
      <p:sp>
        <p:nvSpPr>
          <p:cNvPr id="356" name="Google Shape;356;p5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4,039</a:t>
            </a:r>
            <a:endParaRPr sz="2500"/>
          </a:p>
          <a:p>
            <a:pPr marL="0" lvl="0" indent="0" algn="l" rtl="0">
              <a:spcBef>
                <a:spcPts val="1200"/>
              </a:spcBef>
              <a:spcAft>
                <a:spcPts val="1200"/>
              </a:spcAft>
              <a:buNone/>
            </a:pPr>
            <a:r>
              <a:rPr lang="zh-CN" sz="2500"/>
              <a:t>Total Edges:  88,234</a:t>
            </a:r>
            <a:endParaRPr/>
          </a:p>
        </p:txBody>
      </p:sp>
      <p:pic>
        <p:nvPicPr>
          <p:cNvPr id="357" name="Google Shape;357;p57"/>
          <p:cNvPicPr preferRelativeResize="0"/>
          <p:nvPr/>
        </p:nvPicPr>
        <p:blipFill>
          <a:blip r:embed="rId3">
            <a:alphaModFix/>
          </a:blip>
          <a:stretch>
            <a:fillRect/>
          </a:stretch>
        </p:blipFill>
        <p:spPr>
          <a:xfrm>
            <a:off x="4229250" y="309550"/>
            <a:ext cx="4410075" cy="45243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8"/>
          <p:cNvSpPr txBox="1">
            <a:spLocks noGrp="1"/>
          </p:cNvSpPr>
          <p:nvPr>
            <p:ph type="title"/>
          </p:nvPr>
        </p:nvSpPr>
        <p:spPr>
          <a:xfrm>
            <a:off x="311750" y="831175"/>
            <a:ext cx="5334900" cy="1244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zh-CN" sz="2800"/>
              <a:t>General Relativity and Quantum Cosmology Collaboration Network</a:t>
            </a:r>
            <a:endParaRPr/>
          </a:p>
        </p:txBody>
      </p:sp>
      <p:sp>
        <p:nvSpPr>
          <p:cNvPr id="363" name="Google Shape;363;p58"/>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zh-CN" sz="2500"/>
              <a:t>Total Nodes:  5,242</a:t>
            </a:r>
            <a:endParaRPr sz="2500"/>
          </a:p>
          <a:p>
            <a:pPr marL="0" lvl="0" indent="0" algn="l" rtl="0">
              <a:spcBef>
                <a:spcPts val="1200"/>
              </a:spcBef>
              <a:spcAft>
                <a:spcPts val="1200"/>
              </a:spcAft>
              <a:buNone/>
            </a:pPr>
            <a:r>
              <a:rPr lang="zh-CN" sz="2500"/>
              <a:t>Total Edges:  14,496</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9"/>
          <p:cNvSpPr txBox="1">
            <a:spLocks noGrp="1"/>
          </p:cNvSpPr>
          <p:nvPr>
            <p:ph type="title"/>
          </p:nvPr>
        </p:nvSpPr>
        <p:spPr>
          <a:xfrm>
            <a:off x="311750" y="831175"/>
            <a:ext cx="5334900" cy="124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zh-CN" sz="2800"/>
              <a:t>DBLP</a:t>
            </a:r>
            <a:endParaRPr sz="2800"/>
          </a:p>
          <a:p>
            <a:pPr marL="0" lvl="0" indent="0" algn="l" rtl="0">
              <a:spcBef>
                <a:spcPts val="0"/>
              </a:spcBef>
              <a:spcAft>
                <a:spcPts val="0"/>
              </a:spcAft>
              <a:buNone/>
            </a:pPr>
            <a:endParaRPr sz="2800"/>
          </a:p>
        </p:txBody>
      </p:sp>
      <p:sp>
        <p:nvSpPr>
          <p:cNvPr id="369" name="Google Shape;369;p59"/>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zh-CN" sz="2500"/>
              <a:t>Total Nodes: 12,591</a:t>
            </a:r>
            <a:endParaRPr sz="2500"/>
          </a:p>
          <a:p>
            <a:pPr marL="0" lvl="0" indent="0" algn="l" rtl="0">
              <a:spcBef>
                <a:spcPts val="1200"/>
              </a:spcBef>
              <a:spcAft>
                <a:spcPts val="1200"/>
              </a:spcAft>
              <a:buNone/>
            </a:pPr>
            <a:r>
              <a:rPr lang="zh-CN" sz="2500"/>
              <a:t>Total Edges: 49,743</a:t>
            </a:r>
            <a:endParaRPr sz="25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0"/>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Hamsterster friendships</a:t>
            </a:r>
            <a:endParaRPr/>
          </a:p>
        </p:txBody>
      </p:sp>
      <p:sp>
        <p:nvSpPr>
          <p:cNvPr id="375" name="Google Shape;375;p60"/>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1,858</a:t>
            </a:r>
            <a:endParaRPr sz="2500"/>
          </a:p>
          <a:p>
            <a:pPr marL="0" lvl="0" indent="0" algn="l" rtl="0">
              <a:spcBef>
                <a:spcPts val="1200"/>
              </a:spcBef>
              <a:spcAft>
                <a:spcPts val="0"/>
              </a:spcAft>
              <a:buNone/>
            </a:pPr>
            <a:r>
              <a:rPr lang="zh-CN" sz="2500"/>
              <a:t>Total Edges: 12,534</a:t>
            </a:r>
            <a:endParaRPr sz="2500"/>
          </a:p>
          <a:p>
            <a:pPr marL="0" lvl="0" indent="0" algn="l" rtl="0">
              <a:spcBef>
                <a:spcPts val="1200"/>
              </a:spcBef>
              <a:spcAft>
                <a:spcPts val="1200"/>
              </a:spcAft>
              <a:buNone/>
            </a:pPr>
            <a:r>
              <a:rPr lang="zh-CN" sz="2500"/>
              <a:t>hamsterster.com</a:t>
            </a:r>
            <a:endParaRPr sz="2500"/>
          </a:p>
        </p:txBody>
      </p:sp>
      <p:pic>
        <p:nvPicPr>
          <p:cNvPr id="376" name="Google Shape;376;p60"/>
          <p:cNvPicPr preferRelativeResize="0"/>
          <p:nvPr/>
        </p:nvPicPr>
        <p:blipFill>
          <a:blip r:embed="rId3">
            <a:alphaModFix/>
          </a:blip>
          <a:stretch>
            <a:fillRect/>
          </a:stretch>
        </p:blipFill>
        <p:spPr>
          <a:xfrm>
            <a:off x="3874925" y="314950"/>
            <a:ext cx="5137949" cy="45135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1"/>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UC Irvine Forum</a:t>
            </a:r>
            <a:endParaRPr/>
          </a:p>
        </p:txBody>
      </p:sp>
      <p:sp>
        <p:nvSpPr>
          <p:cNvPr id="382" name="Google Shape;382;p61"/>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899</a:t>
            </a:r>
            <a:endParaRPr sz="2500"/>
          </a:p>
          <a:p>
            <a:pPr marL="0" lvl="0" indent="0" algn="l" rtl="0">
              <a:spcBef>
                <a:spcPts val="1200"/>
              </a:spcBef>
              <a:spcAft>
                <a:spcPts val="1200"/>
              </a:spcAft>
              <a:buNone/>
            </a:pPr>
            <a:r>
              <a:rPr lang="zh-CN" sz="2500"/>
              <a:t>Total Edges: 33,720 </a:t>
            </a:r>
            <a:endParaRPr/>
          </a:p>
        </p:txBody>
      </p:sp>
      <p:pic>
        <p:nvPicPr>
          <p:cNvPr id="383" name="Google Shape;383;p61"/>
          <p:cNvPicPr preferRelativeResize="0"/>
          <p:nvPr/>
        </p:nvPicPr>
        <p:blipFill>
          <a:blip r:embed="rId3">
            <a:alphaModFix/>
          </a:blip>
          <a:stretch>
            <a:fillRect/>
          </a:stretch>
        </p:blipFill>
        <p:spPr>
          <a:xfrm>
            <a:off x="3825675" y="359500"/>
            <a:ext cx="5265175" cy="4424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25" y="263400"/>
            <a:ext cx="3706500" cy="3509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sz="3122"/>
              <a:t>Influence Maximization &amp;</a:t>
            </a:r>
            <a:endParaRPr sz="3122"/>
          </a:p>
          <a:p>
            <a:pPr marL="0" lvl="0" indent="0" algn="l" rtl="0">
              <a:spcBef>
                <a:spcPts val="0"/>
              </a:spcBef>
              <a:spcAft>
                <a:spcPts val="0"/>
              </a:spcAft>
              <a:buNone/>
            </a:pPr>
            <a:r>
              <a:rPr lang="zh-CN" sz="3122"/>
              <a:t>information Spread</a:t>
            </a:r>
            <a:endParaRPr sz="3122"/>
          </a:p>
          <a:p>
            <a:pPr marL="0" lvl="0" indent="0" algn="l" rtl="0">
              <a:spcBef>
                <a:spcPts val="0"/>
              </a:spcBef>
              <a:spcAft>
                <a:spcPts val="0"/>
              </a:spcAft>
              <a:buNone/>
            </a:pPr>
            <a:r>
              <a:rPr lang="zh-CN" sz="3122"/>
              <a:t> </a:t>
            </a:r>
            <a:endParaRPr sz="3122"/>
          </a:p>
          <a:p>
            <a:pPr marL="0" lvl="0" indent="0" algn="l" rtl="0">
              <a:spcBef>
                <a:spcPts val="0"/>
              </a:spcBef>
              <a:spcAft>
                <a:spcPts val="0"/>
              </a:spcAft>
              <a:buNone/>
            </a:pPr>
            <a:r>
              <a:rPr lang="zh-CN" sz="4200"/>
              <a:t>In Complex Networks</a:t>
            </a:r>
            <a:endParaRPr sz="4200"/>
          </a:p>
          <a:p>
            <a:pPr marL="0" lvl="0" indent="0" algn="l" rtl="0">
              <a:spcBef>
                <a:spcPts val="0"/>
              </a:spcBef>
              <a:spcAft>
                <a:spcPts val="0"/>
              </a:spcAft>
              <a:buNone/>
            </a:pPr>
            <a:endParaRPr sz="4200"/>
          </a:p>
        </p:txBody>
      </p:sp>
      <p:sp>
        <p:nvSpPr>
          <p:cNvPr id="88" name="Google Shape;88;p1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900"/>
          </a:p>
          <a:p>
            <a:pPr marL="0" lvl="0" indent="0" algn="l" rtl="0">
              <a:spcBef>
                <a:spcPts val="1200"/>
              </a:spcBef>
              <a:spcAft>
                <a:spcPts val="0"/>
              </a:spcAft>
              <a:buNone/>
            </a:pPr>
            <a:endParaRPr sz="2900"/>
          </a:p>
          <a:p>
            <a:pPr marL="0" lvl="0" indent="0" algn="ctr" rtl="0">
              <a:spcBef>
                <a:spcPts val="1200"/>
              </a:spcBef>
              <a:spcAft>
                <a:spcPts val="0"/>
              </a:spcAft>
              <a:buNone/>
            </a:pPr>
            <a:r>
              <a:rPr lang="zh-CN" sz="2900"/>
              <a:t>Single Stage Seeding</a:t>
            </a:r>
            <a:endParaRPr sz="2900"/>
          </a:p>
          <a:p>
            <a:pPr marL="457200" lvl="0" indent="0" algn="l" rtl="0">
              <a:spcBef>
                <a:spcPts val="1200"/>
              </a:spcBef>
              <a:spcAft>
                <a:spcPts val="1200"/>
              </a:spcAft>
              <a:buNone/>
            </a:pPr>
            <a:endParaRPr sz="29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2"/>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University of Oregon Route Views</a:t>
            </a:r>
            <a:endParaRPr/>
          </a:p>
        </p:txBody>
      </p:sp>
      <p:sp>
        <p:nvSpPr>
          <p:cNvPr id="389" name="Google Shape;389;p62"/>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6,474</a:t>
            </a:r>
            <a:endParaRPr sz="2500"/>
          </a:p>
          <a:p>
            <a:pPr marL="0" lvl="0" indent="0" algn="l" rtl="0">
              <a:spcBef>
                <a:spcPts val="1200"/>
              </a:spcBef>
              <a:spcAft>
                <a:spcPts val="1200"/>
              </a:spcAft>
              <a:buNone/>
            </a:pPr>
            <a:r>
              <a:rPr lang="zh-CN" sz="2500"/>
              <a:t>Total Edges: 13,895</a:t>
            </a:r>
            <a:endParaRPr/>
          </a:p>
        </p:txBody>
      </p:sp>
      <p:pic>
        <p:nvPicPr>
          <p:cNvPr id="390" name="Google Shape;390;p62"/>
          <p:cNvPicPr preferRelativeResize="0"/>
          <p:nvPr/>
        </p:nvPicPr>
        <p:blipFill>
          <a:blip r:embed="rId3">
            <a:alphaModFix/>
          </a:blip>
          <a:stretch>
            <a:fillRect/>
          </a:stretch>
        </p:blipFill>
        <p:spPr>
          <a:xfrm>
            <a:off x="3898850" y="485338"/>
            <a:ext cx="5135276" cy="417282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3"/>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Communication at the University Rovira i Virgili</a:t>
            </a:r>
            <a:endParaRPr/>
          </a:p>
        </p:txBody>
      </p:sp>
      <p:sp>
        <p:nvSpPr>
          <p:cNvPr id="396" name="Google Shape;396;p63"/>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1,133</a:t>
            </a:r>
            <a:endParaRPr sz="2500"/>
          </a:p>
          <a:p>
            <a:pPr marL="0" lvl="0" indent="0" algn="l" rtl="0">
              <a:spcBef>
                <a:spcPts val="1200"/>
              </a:spcBef>
              <a:spcAft>
                <a:spcPts val="1200"/>
              </a:spcAft>
              <a:buNone/>
            </a:pPr>
            <a:r>
              <a:rPr lang="zh-CN" sz="2500"/>
              <a:t>Total Edges: 5,451</a:t>
            </a:r>
            <a:endParaRPr/>
          </a:p>
        </p:txBody>
      </p:sp>
      <p:pic>
        <p:nvPicPr>
          <p:cNvPr id="397" name="Google Shape;397;p63"/>
          <p:cNvPicPr preferRelativeResize="0"/>
          <p:nvPr/>
        </p:nvPicPr>
        <p:blipFill>
          <a:blip r:embed="rId3">
            <a:alphaModFix/>
          </a:blip>
          <a:stretch>
            <a:fillRect/>
          </a:stretch>
        </p:blipFill>
        <p:spPr>
          <a:xfrm>
            <a:off x="3867800" y="393500"/>
            <a:ext cx="5176950" cy="435647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4"/>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 US Airports</a:t>
            </a:r>
            <a:endParaRPr/>
          </a:p>
        </p:txBody>
      </p:sp>
      <p:sp>
        <p:nvSpPr>
          <p:cNvPr id="403" name="Google Shape;403;p64"/>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1,574</a:t>
            </a:r>
            <a:endParaRPr sz="2500"/>
          </a:p>
          <a:p>
            <a:pPr marL="0" lvl="0" indent="0" algn="l" rtl="0">
              <a:spcBef>
                <a:spcPts val="1200"/>
              </a:spcBef>
              <a:spcAft>
                <a:spcPts val="1200"/>
              </a:spcAft>
              <a:buNone/>
            </a:pPr>
            <a:r>
              <a:rPr lang="zh-CN" sz="2500"/>
              <a:t>Total Edges: 28,236</a:t>
            </a:r>
            <a:endParaRPr/>
          </a:p>
        </p:txBody>
      </p:sp>
      <p:pic>
        <p:nvPicPr>
          <p:cNvPr id="404" name="Google Shape;404;p64"/>
          <p:cNvPicPr preferRelativeResize="0"/>
          <p:nvPr/>
        </p:nvPicPr>
        <p:blipFill>
          <a:blip r:embed="rId3">
            <a:alphaModFix/>
          </a:blip>
          <a:stretch>
            <a:fillRect/>
          </a:stretch>
        </p:blipFill>
        <p:spPr>
          <a:xfrm>
            <a:off x="3862450" y="559425"/>
            <a:ext cx="5171675" cy="40246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5"/>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JUNG and Javax Dependency</a:t>
            </a:r>
            <a:endParaRPr/>
          </a:p>
        </p:txBody>
      </p:sp>
      <p:sp>
        <p:nvSpPr>
          <p:cNvPr id="410" name="Google Shape;410;p65"/>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6,120</a:t>
            </a:r>
            <a:endParaRPr sz="2500"/>
          </a:p>
          <a:p>
            <a:pPr marL="0" lvl="0" indent="0" algn="l" rtl="0">
              <a:spcBef>
                <a:spcPts val="1200"/>
              </a:spcBef>
              <a:spcAft>
                <a:spcPts val="1200"/>
              </a:spcAft>
              <a:buNone/>
            </a:pPr>
            <a:r>
              <a:rPr lang="zh-CN" sz="2500"/>
              <a:t>Total Edges: 138,706</a:t>
            </a:r>
            <a:endParaRPr/>
          </a:p>
        </p:txBody>
      </p:sp>
      <p:pic>
        <p:nvPicPr>
          <p:cNvPr id="411" name="Google Shape;411;p65"/>
          <p:cNvPicPr preferRelativeResize="0"/>
          <p:nvPr/>
        </p:nvPicPr>
        <p:blipFill>
          <a:blip r:embed="rId3">
            <a:alphaModFix/>
          </a:blip>
          <a:stretch>
            <a:fillRect/>
          </a:stretch>
        </p:blipFill>
        <p:spPr>
          <a:xfrm>
            <a:off x="3809975" y="592775"/>
            <a:ext cx="5277276" cy="395794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6"/>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Reactome Project</a:t>
            </a:r>
            <a:endParaRPr/>
          </a:p>
        </p:txBody>
      </p:sp>
      <p:sp>
        <p:nvSpPr>
          <p:cNvPr id="417" name="Google Shape;417;p66"/>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2500"/>
              <a:t>Total Nodes: 6,327</a:t>
            </a:r>
            <a:endParaRPr sz="2500"/>
          </a:p>
          <a:p>
            <a:pPr marL="0" lvl="0" indent="0" algn="l" rtl="0">
              <a:spcBef>
                <a:spcPts val="1200"/>
              </a:spcBef>
              <a:spcAft>
                <a:spcPts val="1200"/>
              </a:spcAft>
              <a:buNone/>
            </a:pPr>
            <a:r>
              <a:rPr lang="zh-CN" sz="2500"/>
              <a:t>Total Edges: 147,547 </a:t>
            </a:r>
            <a:endParaRPr/>
          </a:p>
        </p:txBody>
      </p:sp>
      <p:pic>
        <p:nvPicPr>
          <p:cNvPr id="418" name="Google Shape;418;p66"/>
          <p:cNvPicPr preferRelativeResize="0"/>
          <p:nvPr/>
        </p:nvPicPr>
        <p:blipFill>
          <a:blip r:embed="rId3">
            <a:alphaModFix/>
          </a:blip>
          <a:stretch>
            <a:fillRect/>
          </a:stretch>
        </p:blipFill>
        <p:spPr>
          <a:xfrm>
            <a:off x="3846975" y="614625"/>
            <a:ext cx="5219000" cy="39142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7"/>
          <p:cNvSpPr txBox="1">
            <a:spLocks noGrp="1"/>
          </p:cNvSpPr>
          <p:nvPr>
            <p:ph type="title"/>
          </p:nvPr>
        </p:nvSpPr>
        <p:spPr>
          <a:xfrm>
            <a:off x="2831400" y="854200"/>
            <a:ext cx="3481200" cy="6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zh-CN" sz="4020" b="1"/>
              <a:t>RESULTS</a:t>
            </a:r>
            <a:endParaRPr sz="4020" b="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8"/>
          <p:cNvSpPr txBox="1">
            <a:spLocks noGrp="1"/>
          </p:cNvSpPr>
          <p:nvPr>
            <p:ph type="body" idx="2"/>
          </p:nvPr>
        </p:nvSpPr>
        <p:spPr>
          <a:xfrm>
            <a:off x="4889900" y="326550"/>
            <a:ext cx="3954000" cy="4544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zh-CN" sz="2000" b="1" i="1" u="sng"/>
              <a:t>COVERAGE:</a:t>
            </a:r>
            <a:endParaRPr sz="2000" b="1" i="1" u="sng"/>
          </a:p>
          <a:p>
            <a:pPr marL="457200" lvl="0" indent="-355600" algn="l" rtl="0">
              <a:spcBef>
                <a:spcPts val="1200"/>
              </a:spcBef>
              <a:spcAft>
                <a:spcPts val="0"/>
              </a:spcAft>
              <a:buSzPts val="2000"/>
              <a:buChar char="●"/>
            </a:pPr>
            <a:r>
              <a:rPr lang="zh-CN" sz="2000" b="1"/>
              <a:t>#Cases where C_SQ &gt; C_S:</a:t>
            </a:r>
            <a:endParaRPr sz="2000" b="1"/>
          </a:p>
          <a:p>
            <a:pPr marL="457200" lvl="0" indent="0" algn="ctr" rtl="0">
              <a:spcBef>
                <a:spcPts val="1200"/>
              </a:spcBef>
              <a:spcAft>
                <a:spcPts val="0"/>
              </a:spcAft>
              <a:buNone/>
            </a:pPr>
            <a:r>
              <a:rPr lang="zh-CN" sz="2000" b="1">
                <a:solidFill>
                  <a:srgbClr val="FF0000"/>
                </a:solidFill>
              </a:rPr>
              <a:t>89.8%</a:t>
            </a:r>
            <a:r>
              <a:rPr lang="zh-CN" sz="2000" b="1"/>
              <a:t> cases</a:t>
            </a:r>
            <a:endParaRPr sz="2000" b="1"/>
          </a:p>
          <a:p>
            <a:pPr marL="457200" lvl="0" indent="-355600" algn="l" rtl="0">
              <a:spcBef>
                <a:spcPts val="1200"/>
              </a:spcBef>
              <a:spcAft>
                <a:spcPts val="0"/>
              </a:spcAft>
              <a:buSzPts val="2000"/>
              <a:buChar char="●"/>
            </a:pPr>
            <a:r>
              <a:rPr lang="zh-CN" sz="2000" b="1"/>
              <a:t>Average of</a:t>
            </a:r>
            <a:endParaRPr sz="2000" b="1"/>
          </a:p>
          <a:p>
            <a:pPr marL="457200" lvl="0" indent="0" algn="l" rtl="0">
              <a:spcBef>
                <a:spcPts val="1200"/>
              </a:spcBef>
              <a:spcAft>
                <a:spcPts val="0"/>
              </a:spcAft>
              <a:buNone/>
            </a:pPr>
            <a:r>
              <a:rPr lang="zh-CN" sz="2000" b="1"/>
              <a:t>(C_SQ-C_SN) / C_SN:</a:t>
            </a:r>
            <a:endParaRPr sz="2000" b="1"/>
          </a:p>
          <a:p>
            <a:pPr marL="457200" lvl="0" indent="0" algn="ctr" rtl="0">
              <a:spcBef>
                <a:spcPts val="1200"/>
              </a:spcBef>
              <a:spcAft>
                <a:spcPts val="0"/>
              </a:spcAft>
              <a:buNone/>
            </a:pPr>
            <a:r>
              <a:rPr lang="zh-CN" sz="2000" b="1">
                <a:solidFill>
                  <a:srgbClr val="FF0000"/>
                </a:solidFill>
              </a:rPr>
              <a:t>10.1%</a:t>
            </a:r>
            <a:endParaRPr sz="2000" b="1"/>
          </a:p>
          <a:p>
            <a:pPr marL="457200" lvl="0" indent="-355600" algn="l" rtl="0">
              <a:spcBef>
                <a:spcPts val="1200"/>
              </a:spcBef>
              <a:spcAft>
                <a:spcPts val="0"/>
              </a:spcAft>
              <a:buSzPts val="2000"/>
              <a:buChar char="●"/>
            </a:pPr>
            <a:r>
              <a:rPr lang="zh-CN" sz="2000" b="1"/>
              <a:t>Max of</a:t>
            </a:r>
            <a:endParaRPr sz="2000" b="1"/>
          </a:p>
          <a:p>
            <a:pPr marL="457200" lvl="0" indent="0" algn="l" rtl="0">
              <a:spcBef>
                <a:spcPts val="1200"/>
              </a:spcBef>
              <a:spcAft>
                <a:spcPts val="0"/>
              </a:spcAft>
              <a:buNone/>
            </a:pPr>
            <a:r>
              <a:rPr lang="zh-CN" sz="2000" b="1"/>
              <a:t>(C_SQ-C_SN) / C_SN:</a:t>
            </a:r>
            <a:endParaRPr sz="2000" b="1"/>
          </a:p>
          <a:p>
            <a:pPr marL="457200" lvl="0" indent="0" algn="ctr" rtl="0">
              <a:spcBef>
                <a:spcPts val="1200"/>
              </a:spcBef>
              <a:spcAft>
                <a:spcPts val="1200"/>
              </a:spcAft>
              <a:buNone/>
            </a:pPr>
            <a:r>
              <a:rPr lang="zh-CN" sz="2000" b="1">
                <a:solidFill>
                  <a:srgbClr val="FF0000"/>
                </a:solidFill>
              </a:rPr>
              <a:t>50%</a:t>
            </a:r>
            <a:endParaRPr sz="2000" b="1">
              <a:solidFill>
                <a:srgbClr val="FF0000"/>
              </a:solidFill>
            </a:endParaRPr>
          </a:p>
        </p:txBody>
      </p:sp>
      <p:sp>
        <p:nvSpPr>
          <p:cNvPr id="429" name="Google Shape;429;p68"/>
          <p:cNvSpPr txBox="1">
            <a:spLocks noGrp="1"/>
          </p:cNvSpPr>
          <p:nvPr>
            <p:ph type="title"/>
          </p:nvPr>
        </p:nvSpPr>
        <p:spPr>
          <a:xfrm>
            <a:off x="609575" y="964200"/>
            <a:ext cx="3086100" cy="321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a:t>
            </a:r>
            <a:endParaRPr sz="3500"/>
          </a:p>
          <a:p>
            <a:pPr marL="0" lvl="0" indent="0" algn="ctr" rtl="0">
              <a:spcBef>
                <a:spcPts val="0"/>
              </a:spcBef>
              <a:spcAft>
                <a:spcPts val="0"/>
              </a:spcAft>
              <a:buNone/>
            </a:pPr>
            <a:endParaRPr sz="3500"/>
          </a:p>
          <a:p>
            <a:pPr marL="0" lvl="0" indent="0" algn="ctr" rtl="0">
              <a:spcBef>
                <a:spcPts val="0"/>
              </a:spcBef>
              <a:spcAft>
                <a:spcPts val="0"/>
              </a:spcAft>
              <a:buNone/>
            </a:pPr>
            <a:r>
              <a:rPr lang="zh-CN" sz="2500"/>
              <a:t>v.s.</a:t>
            </a:r>
            <a:endParaRPr sz="2500"/>
          </a:p>
          <a:p>
            <a:pPr marL="0" lvl="0" indent="0" algn="ctr" rtl="0">
              <a:spcBef>
                <a:spcPts val="0"/>
              </a:spcBef>
              <a:spcAft>
                <a:spcPts val="0"/>
              </a:spcAft>
              <a:buNone/>
            </a:pPr>
            <a:endParaRPr sz="3500"/>
          </a:p>
          <a:p>
            <a:pPr marL="0" lvl="0" indent="0" algn="ctr" rtl="0">
              <a:spcBef>
                <a:spcPts val="0"/>
              </a:spcBef>
              <a:spcAft>
                <a:spcPts val="0"/>
              </a:spcAft>
              <a:buNone/>
            </a:pPr>
            <a:r>
              <a:rPr lang="zh-CN" sz="3500"/>
              <a:t>SN</a:t>
            </a:r>
            <a:endParaRPr sz="35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9"/>
          <p:cNvSpPr txBox="1">
            <a:spLocks noGrp="1"/>
          </p:cNvSpPr>
          <p:nvPr>
            <p:ph type="body" idx="2"/>
          </p:nvPr>
        </p:nvSpPr>
        <p:spPr>
          <a:xfrm>
            <a:off x="4889900" y="326550"/>
            <a:ext cx="3954000" cy="4544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zh-CN" sz="2000" b="1" i="1" u="sng"/>
              <a:t>TIME:</a:t>
            </a:r>
            <a:endParaRPr sz="2000" b="1"/>
          </a:p>
          <a:p>
            <a:pPr marL="457200" lvl="0" indent="-355600" algn="l" rtl="0">
              <a:spcBef>
                <a:spcPts val="1200"/>
              </a:spcBef>
              <a:spcAft>
                <a:spcPts val="0"/>
              </a:spcAft>
              <a:buSzPts val="2000"/>
              <a:buChar char="●"/>
            </a:pPr>
            <a:r>
              <a:rPr lang="zh-CN" sz="2000" b="1"/>
              <a:t>Average of</a:t>
            </a:r>
            <a:endParaRPr sz="2000" b="1"/>
          </a:p>
          <a:p>
            <a:pPr marL="457200" lvl="0" indent="0" algn="l" rtl="0">
              <a:spcBef>
                <a:spcPts val="1200"/>
              </a:spcBef>
              <a:spcAft>
                <a:spcPts val="0"/>
              </a:spcAft>
              <a:buNone/>
            </a:pPr>
            <a:r>
              <a:rPr lang="zh-CN" sz="2000" b="1"/>
              <a:t>T_SQ : T_SN:</a:t>
            </a:r>
            <a:endParaRPr sz="2000" b="1"/>
          </a:p>
          <a:p>
            <a:pPr marL="457200" lvl="0" indent="0" algn="ctr" rtl="0">
              <a:spcBef>
                <a:spcPts val="1200"/>
              </a:spcBef>
              <a:spcAft>
                <a:spcPts val="1200"/>
              </a:spcAft>
              <a:buNone/>
            </a:pPr>
            <a:r>
              <a:rPr lang="zh-CN" sz="2000" b="1">
                <a:solidFill>
                  <a:srgbClr val="FF0000"/>
                </a:solidFill>
              </a:rPr>
              <a:t>5.1 : 1</a:t>
            </a:r>
            <a:endParaRPr sz="2000" b="1">
              <a:solidFill>
                <a:srgbClr val="FF0000"/>
              </a:solidFill>
            </a:endParaRPr>
          </a:p>
        </p:txBody>
      </p:sp>
      <p:sp>
        <p:nvSpPr>
          <p:cNvPr id="435" name="Google Shape;435;p69"/>
          <p:cNvSpPr txBox="1">
            <a:spLocks noGrp="1"/>
          </p:cNvSpPr>
          <p:nvPr>
            <p:ph type="title"/>
          </p:nvPr>
        </p:nvSpPr>
        <p:spPr>
          <a:xfrm>
            <a:off x="609575" y="964200"/>
            <a:ext cx="3086100" cy="321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a:t>
            </a:r>
            <a:endParaRPr sz="3500"/>
          </a:p>
          <a:p>
            <a:pPr marL="0" lvl="0" indent="0" algn="ctr" rtl="0">
              <a:spcBef>
                <a:spcPts val="0"/>
              </a:spcBef>
              <a:spcAft>
                <a:spcPts val="0"/>
              </a:spcAft>
              <a:buNone/>
            </a:pPr>
            <a:endParaRPr sz="3500"/>
          </a:p>
          <a:p>
            <a:pPr marL="0" lvl="0" indent="0" algn="ctr" rtl="0">
              <a:spcBef>
                <a:spcPts val="0"/>
              </a:spcBef>
              <a:spcAft>
                <a:spcPts val="0"/>
              </a:spcAft>
              <a:buNone/>
            </a:pPr>
            <a:r>
              <a:rPr lang="zh-CN" sz="2500"/>
              <a:t>v.s.</a:t>
            </a:r>
            <a:endParaRPr sz="2500"/>
          </a:p>
          <a:p>
            <a:pPr marL="0" lvl="0" indent="0" algn="ctr" rtl="0">
              <a:spcBef>
                <a:spcPts val="0"/>
              </a:spcBef>
              <a:spcAft>
                <a:spcPts val="0"/>
              </a:spcAft>
              <a:buNone/>
            </a:pPr>
            <a:endParaRPr sz="3500"/>
          </a:p>
          <a:p>
            <a:pPr marL="0" lvl="0" indent="0" algn="ctr" rtl="0">
              <a:spcBef>
                <a:spcPts val="0"/>
              </a:spcBef>
              <a:spcAft>
                <a:spcPts val="0"/>
              </a:spcAft>
              <a:buNone/>
            </a:pPr>
            <a:r>
              <a:rPr lang="zh-CN" sz="3500"/>
              <a:t>SN</a:t>
            </a:r>
            <a:endParaRPr sz="35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0"/>
          <p:cNvSpPr txBox="1">
            <a:spLocks noGrp="1"/>
          </p:cNvSpPr>
          <p:nvPr>
            <p:ph type="body" idx="2"/>
          </p:nvPr>
        </p:nvSpPr>
        <p:spPr>
          <a:xfrm>
            <a:off x="4889900" y="326550"/>
            <a:ext cx="3954000" cy="4544400"/>
          </a:xfrm>
          <a:prstGeom prst="rect">
            <a:avLst/>
          </a:prstGeom>
        </p:spPr>
        <p:txBody>
          <a:bodyPr spcFirstLastPara="1" wrap="square" lIns="91425" tIns="91425" rIns="91425" bIns="91425" anchor="t" anchorCtr="0">
            <a:normAutofit lnSpcReduction="10000"/>
          </a:bodyPr>
          <a:lstStyle/>
          <a:p>
            <a:pPr marL="457200" lvl="0" indent="0" algn="l" rtl="0">
              <a:spcBef>
                <a:spcPts val="0"/>
              </a:spcBef>
              <a:spcAft>
                <a:spcPts val="0"/>
              </a:spcAft>
              <a:buNone/>
            </a:pPr>
            <a:r>
              <a:rPr lang="zh-CN" sz="2000" b="1" i="1" u="sng"/>
              <a:t>COVERAGE:</a:t>
            </a:r>
            <a:endParaRPr sz="2000" b="1" i="1" u="sng"/>
          </a:p>
          <a:p>
            <a:pPr marL="457200" lvl="0" indent="-355600" algn="l" rtl="0">
              <a:spcBef>
                <a:spcPts val="1200"/>
              </a:spcBef>
              <a:spcAft>
                <a:spcPts val="0"/>
              </a:spcAft>
              <a:buSzPts val="2000"/>
              <a:buChar char="●"/>
            </a:pPr>
            <a:r>
              <a:rPr lang="zh-CN" sz="2000" b="1"/>
              <a:t>#Cases where C_1PS_R &gt; C_SN:</a:t>
            </a:r>
            <a:endParaRPr sz="2000" b="1"/>
          </a:p>
          <a:p>
            <a:pPr marL="457200" lvl="0" indent="0" algn="ctr" rtl="0">
              <a:spcBef>
                <a:spcPts val="1200"/>
              </a:spcBef>
              <a:spcAft>
                <a:spcPts val="0"/>
              </a:spcAft>
              <a:buNone/>
            </a:pPr>
            <a:r>
              <a:rPr lang="zh-CN" sz="2000" b="1">
                <a:solidFill>
                  <a:srgbClr val="FF0000"/>
                </a:solidFill>
              </a:rPr>
              <a:t>95.3%</a:t>
            </a:r>
            <a:r>
              <a:rPr lang="zh-CN" sz="2000" b="1"/>
              <a:t> cases</a:t>
            </a:r>
            <a:endParaRPr sz="2000" b="1"/>
          </a:p>
          <a:p>
            <a:pPr marL="457200" lvl="0" indent="0" algn="ctr" rtl="0">
              <a:spcBef>
                <a:spcPts val="1200"/>
              </a:spcBef>
              <a:spcAft>
                <a:spcPts val="0"/>
              </a:spcAft>
              <a:buNone/>
            </a:pPr>
            <a:r>
              <a:rPr lang="zh-CN" sz="2000" b="1"/>
              <a:t>(100% cases for configs with same network and same ranking method)</a:t>
            </a:r>
            <a:endParaRPr sz="2000" b="1"/>
          </a:p>
          <a:p>
            <a:pPr marL="457200" lvl="0" indent="-355600" algn="l" rtl="0">
              <a:spcBef>
                <a:spcPts val="1200"/>
              </a:spcBef>
              <a:spcAft>
                <a:spcPts val="0"/>
              </a:spcAft>
              <a:buSzPts val="2000"/>
              <a:buChar char="●"/>
            </a:pPr>
            <a:r>
              <a:rPr lang="zh-CN" sz="2000" b="1"/>
              <a:t>Average of</a:t>
            </a:r>
            <a:endParaRPr sz="2000" b="1"/>
          </a:p>
          <a:p>
            <a:pPr marL="457200" lvl="0" indent="0" algn="l" rtl="0">
              <a:spcBef>
                <a:spcPts val="1200"/>
              </a:spcBef>
              <a:spcAft>
                <a:spcPts val="0"/>
              </a:spcAft>
              <a:buNone/>
            </a:pPr>
            <a:r>
              <a:rPr lang="zh-CN" sz="2000" b="1"/>
              <a:t>(C_1PS_R-C_SN) / C_SN:</a:t>
            </a:r>
            <a:endParaRPr sz="2000" b="1"/>
          </a:p>
          <a:p>
            <a:pPr marL="457200" lvl="0" indent="0" algn="ctr" rtl="0">
              <a:spcBef>
                <a:spcPts val="1200"/>
              </a:spcBef>
              <a:spcAft>
                <a:spcPts val="1200"/>
              </a:spcAft>
              <a:buNone/>
            </a:pPr>
            <a:r>
              <a:rPr lang="zh-CN" sz="2000" b="1">
                <a:solidFill>
                  <a:srgbClr val="FF0000"/>
                </a:solidFill>
              </a:rPr>
              <a:t>13.1%</a:t>
            </a:r>
            <a:endParaRPr sz="2000" b="1">
              <a:solidFill>
                <a:srgbClr val="FF0000"/>
              </a:solidFill>
            </a:endParaRPr>
          </a:p>
        </p:txBody>
      </p:sp>
      <p:sp>
        <p:nvSpPr>
          <p:cNvPr id="441" name="Google Shape;441;p70"/>
          <p:cNvSpPr txBox="1">
            <a:spLocks noGrp="1"/>
          </p:cNvSpPr>
          <p:nvPr>
            <p:ph type="title"/>
          </p:nvPr>
        </p:nvSpPr>
        <p:spPr>
          <a:xfrm>
            <a:off x="609575" y="964200"/>
            <a:ext cx="3258900" cy="3215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zh-CN" sz="3500"/>
              <a:t>SQ_1PS_R (best coverage)</a:t>
            </a:r>
            <a:endParaRPr sz="3500"/>
          </a:p>
          <a:p>
            <a:pPr marL="0" lvl="0" indent="0" algn="ctr" rtl="0">
              <a:spcBef>
                <a:spcPts val="0"/>
              </a:spcBef>
              <a:spcAft>
                <a:spcPts val="0"/>
              </a:spcAft>
              <a:buNone/>
            </a:pPr>
            <a:endParaRPr sz="3500"/>
          </a:p>
          <a:p>
            <a:pPr marL="0" lvl="0" indent="0" algn="ctr" rtl="0">
              <a:spcBef>
                <a:spcPts val="0"/>
              </a:spcBef>
              <a:spcAft>
                <a:spcPts val="0"/>
              </a:spcAft>
              <a:buNone/>
            </a:pPr>
            <a:r>
              <a:rPr lang="zh-CN" sz="2500"/>
              <a:t>v.s.</a:t>
            </a:r>
            <a:endParaRPr sz="2500"/>
          </a:p>
          <a:p>
            <a:pPr marL="0" lvl="0" indent="0" algn="ctr" rtl="0">
              <a:spcBef>
                <a:spcPts val="0"/>
              </a:spcBef>
              <a:spcAft>
                <a:spcPts val="0"/>
              </a:spcAft>
              <a:buNone/>
            </a:pPr>
            <a:endParaRPr sz="3500"/>
          </a:p>
          <a:p>
            <a:pPr marL="0" lvl="0" indent="0" algn="ctr" rtl="0">
              <a:spcBef>
                <a:spcPts val="0"/>
              </a:spcBef>
              <a:spcAft>
                <a:spcPts val="0"/>
              </a:spcAft>
              <a:buNone/>
            </a:pPr>
            <a:r>
              <a:rPr lang="zh-CN" sz="3500"/>
              <a:t>SN</a:t>
            </a:r>
            <a:endParaRPr sz="35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1"/>
          <p:cNvSpPr txBox="1">
            <a:spLocks noGrp="1"/>
          </p:cNvSpPr>
          <p:nvPr>
            <p:ph type="body" idx="2"/>
          </p:nvPr>
        </p:nvSpPr>
        <p:spPr>
          <a:xfrm>
            <a:off x="4889900" y="326550"/>
            <a:ext cx="3954000" cy="4544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zh-CN" sz="2000" b="1" i="1" u="sng"/>
              <a:t>OVERALL:</a:t>
            </a:r>
            <a:endParaRPr sz="2000" b="1"/>
          </a:p>
          <a:p>
            <a:pPr marL="457200" lvl="0" indent="-355600" algn="l" rtl="0">
              <a:spcBef>
                <a:spcPts val="1200"/>
              </a:spcBef>
              <a:spcAft>
                <a:spcPts val="0"/>
              </a:spcAft>
              <a:buClr>
                <a:srgbClr val="000000"/>
              </a:buClr>
              <a:buSzPts val="2000"/>
              <a:buChar char="●"/>
            </a:pPr>
            <a:r>
              <a:rPr lang="zh-CN" sz="2000" b="1">
                <a:solidFill>
                  <a:srgbClr val="FF0000"/>
                </a:solidFill>
              </a:rPr>
              <a:t>Higher</a:t>
            </a:r>
            <a:r>
              <a:rPr lang="zh-CN" sz="2000" b="1">
                <a:solidFill>
                  <a:srgbClr val="000000"/>
                </a:solidFill>
              </a:rPr>
              <a:t> Coverage</a:t>
            </a:r>
            <a:endParaRPr sz="2000" b="1">
              <a:solidFill>
                <a:srgbClr val="000000"/>
              </a:solidFill>
            </a:endParaRPr>
          </a:p>
          <a:p>
            <a:pPr marL="914400" lvl="0" indent="0" algn="l" rtl="0">
              <a:spcBef>
                <a:spcPts val="1200"/>
              </a:spcBef>
              <a:spcAft>
                <a:spcPts val="0"/>
              </a:spcAft>
              <a:buNone/>
            </a:pPr>
            <a:endParaRPr sz="2000" b="1">
              <a:solidFill>
                <a:srgbClr val="000000"/>
              </a:solidFill>
            </a:endParaRPr>
          </a:p>
          <a:p>
            <a:pPr marL="457200" lvl="0" indent="-355600" algn="l" rtl="0">
              <a:spcBef>
                <a:spcPts val="1200"/>
              </a:spcBef>
              <a:spcAft>
                <a:spcPts val="0"/>
              </a:spcAft>
              <a:buClr>
                <a:srgbClr val="000000"/>
              </a:buClr>
              <a:buSzPts val="2000"/>
              <a:buChar char="●"/>
            </a:pPr>
            <a:r>
              <a:rPr lang="zh-CN" sz="2000" b="1">
                <a:solidFill>
                  <a:srgbClr val="FF0000"/>
                </a:solidFill>
              </a:rPr>
              <a:t>Lower</a:t>
            </a:r>
            <a:r>
              <a:rPr lang="zh-CN" sz="2000" b="1">
                <a:solidFill>
                  <a:srgbClr val="000000"/>
                </a:solidFill>
              </a:rPr>
              <a:t> Speed</a:t>
            </a:r>
            <a:endParaRPr sz="2000" b="1">
              <a:solidFill>
                <a:srgbClr val="000000"/>
              </a:solidFill>
            </a:endParaRPr>
          </a:p>
          <a:p>
            <a:pPr marL="0" lvl="0" indent="0" algn="l" rtl="0">
              <a:spcBef>
                <a:spcPts val="1200"/>
              </a:spcBef>
              <a:spcAft>
                <a:spcPts val="0"/>
              </a:spcAft>
              <a:buNone/>
            </a:pPr>
            <a:endParaRPr sz="2000" b="1">
              <a:solidFill>
                <a:srgbClr val="000000"/>
              </a:solidFill>
            </a:endParaRPr>
          </a:p>
          <a:p>
            <a:pPr marL="457200" lvl="0" indent="-355600" algn="l" rtl="0">
              <a:spcBef>
                <a:spcPts val="1200"/>
              </a:spcBef>
              <a:spcAft>
                <a:spcPts val="0"/>
              </a:spcAft>
              <a:buClr>
                <a:srgbClr val="000000"/>
              </a:buClr>
              <a:buSzPts val="2000"/>
              <a:buChar char="●"/>
            </a:pPr>
            <a:r>
              <a:rPr lang="zh-CN" sz="2000" b="1">
                <a:solidFill>
                  <a:srgbClr val="000000"/>
                </a:solidFill>
              </a:rPr>
              <a:t>trade-off between coverage and time</a:t>
            </a:r>
            <a:endParaRPr sz="2000" b="1">
              <a:solidFill>
                <a:srgbClr val="000000"/>
              </a:solidFill>
            </a:endParaRPr>
          </a:p>
        </p:txBody>
      </p:sp>
      <p:sp>
        <p:nvSpPr>
          <p:cNvPr id="447" name="Google Shape;447;p71"/>
          <p:cNvSpPr txBox="1">
            <a:spLocks noGrp="1"/>
          </p:cNvSpPr>
          <p:nvPr>
            <p:ph type="title"/>
          </p:nvPr>
        </p:nvSpPr>
        <p:spPr>
          <a:xfrm>
            <a:off x="609575" y="964200"/>
            <a:ext cx="3086100" cy="321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SQ</a:t>
            </a:r>
            <a:endParaRPr sz="3500"/>
          </a:p>
          <a:p>
            <a:pPr marL="0" lvl="0" indent="0" algn="ctr" rtl="0">
              <a:spcBef>
                <a:spcPts val="0"/>
              </a:spcBef>
              <a:spcAft>
                <a:spcPts val="0"/>
              </a:spcAft>
              <a:buNone/>
            </a:pPr>
            <a:endParaRPr sz="3500"/>
          </a:p>
          <a:p>
            <a:pPr marL="0" lvl="0" indent="0" algn="ctr" rtl="0">
              <a:spcBef>
                <a:spcPts val="0"/>
              </a:spcBef>
              <a:spcAft>
                <a:spcPts val="0"/>
              </a:spcAft>
              <a:buNone/>
            </a:pPr>
            <a:r>
              <a:rPr lang="zh-CN" sz="2500"/>
              <a:t>v.s.</a:t>
            </a:r>
            <a:endParaRPr sz="2500"/>
          </a:p>
          <a:p>
            <a:pPr marL="0" lvl="0" indent="0" algn="ctr" rtl="0">
              <a:spcBef>
                <a:spcPts val="0"/>
              </a:spcBef>
              <a:spcAft>
                <a:spcPts val="0"/>
              </a:spcAft>
              <a:buNone/>
            </a:pPr>
            <a:endParaRPr sz="3500"/>
          </a:p>
          <a:p>
            <a:pPr marL="0" lvl="0" indent="0" algn="ctr" rtl="0">
              <a:spcBef>
                <a:spcPts val="0"/>
              </a:spcBef>
              <a:spcAft>
                <a:spcPts val="0"/>
              </a:spcAft>
              <a:buNone/>
            </a:pPr>
            <a:r>
              <a:rPr lang="zh-CN" sz="3500"/>
              <a:t>SN</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0"/>
              </a:spcBef>
              <a:spcAft>
                <a:spcPts val="0"/>
              </a:spcAft>
              <a:buNone/>
            </a:pPr>
            <a:r>
              <a:rPr lang="zh-CN"/>
              <a:t>Factors Affecting the Diffusion and Social Influence</a:t>
            </a:r>
            <a:endParaRPr/>
          </a:p>
        </p:txBody>
      </p:sp>
      <p:sp>
        <p:nvSpPr>
          <p:cNvPr id="94" name="Google Shape;94;p1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0" algn="l" rtl="0">
              <a:lnSpc>
                <a:spcPct val="150000"/>
              </a:lnSpc>
              <a:spcBef>
                <a:spcPts val="0"/>
              </a:spcBef>
              <a:spcAft>
                <a:spcPts val="0"/>
              </a:spcAft>
              <a:buNone/>
            </a:pPr>
            <a:endParaRPr sz="2000"/>
          </a:p>
          <a:p>
            <a:pPr marL="457200" lvl="0" indent="-355600" algn="l" rtl="0">
              <a:lnSpc>
                <a:spcPct val="150000"/>
              </a:lnSpc>
              <a:spcBef>
                <a:spcPts val="1200"/>
              </a:spcBef>
              <a:spcAft>
                <a:spcPts val="0"/>
              </a:spcAft>
              <a:buSzPts val="2000"/>
              <a:buChar char="-"/>
            </a:pPr>
            <a:r>
              <a:rPr lang="zh-CN" sz="2000"/>
              <a:t>Ranking Influencers</a:t>
            </a:r>
            <a:endParaRPr sz="2000"/>
          </a:p>
          <a:p>
            <a:pPr marL="457200" lvl="0" indent="-355600" algn="l" rtl="0">
              <a:lnSpc>
                <a:spcPct val="150000"/>
              </a:lnSpc>
              <a:spcBef>
                <a:spcPts val="0"/>
              </a:spcBef>
              <a:spcAft>
                <a:spcPts val="0"/>
              </a:spcAft>
              <a:buSzPts val="2000"/>
              <a:buChar char="-"/>
            </a:pPr>
            <a:r>
              <a:rPr lang="zh-CN" sz="2000"/>
              <a:t>Impact of Homophily</a:t>
            </a:r>
            <a:endParaRPr sz="2000"/>
          </a:p>
          <a:p>
            <a:pPr marL="457200" lvl="0" indent="-355600" algn="l" rtl="0">
              <a:lnSpc>
                <a:spcPct val="150000"/>
              </a:lnSpc>
              <a:spcBef>
                <a:spcPts val="0"/>
              </a:spcBef>
              <a:spcAft>
                <a:spcPts val="0"/>
              </a:spcAft>
              <a:buSzPts val="2000"/>
              <a:buChar char="-"/>
            </a:pPr>
            <a:r>
              <a:rPr lang="zh-CN" sz="2000"/>
              <a:t>Heterogeneous Thresholds</a:t>
            </a:r>
            <a:endParaRPr sz="2000"/>
          </a:p>
          <a:p>
            <a:pPr marL="457200" lvl="0" indent="-355600" algn="l" rtl="0">
              <a:lnSpc>
                <a:spcPct val="150000"/>
              </a:lnSpc>
              <a:spcBef>
                <a:spcPts val="0"/>
              </a:spcBef>
              <a:spcAft>
                <a:spcPts val="0"/>
              </a:spcAft>
              <a:buSzPts val="2000"/>
              <a:buChar char="-"/>
            </a:pPr>
            <a:r>
              <a:rPr lang="zh-CN" sz="2000"/>
              <a:t>Critical Initiator Fraction</a:t>
            </a:r>
            <a:endParaRPr sz="2000"/>
          </a:p>
          <a:p>
            <a:pPr marL="457200" lvl="0" indent="-355600" algn="l" rtl="0">
              <a:lnSpc>
                <a:spcPct val="150000"/>
              </a:lnSpc>
              <a:spcBef>
                <a:spcPts val="0"/>
              </a:spcBef>
              <a:spcAft>
                <a:spcPts val="0"/>
              </a:spcAft>
              <a:buSzPts val="2000"/>
              <a:buChar char="-"/>
            </a:pPr>
            <a:r>
              <a:rPr lang="zh-CN" sz="2000"/>
              <a:t>Different Network Features</a:t>
            </a:r>
            <a:endParaRPr sz="2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2"/>
          <p:cNvSpPr txBox="1">
            <a:spLocks noGrp="1"/>
          </p:cNvSpPr>
          <p:nvPr>
            <p:ph type="title"/>
          </p:nvPr>
        </p:nvSpPr>
        <p:spPr>
          <a:xfrm>
            <a:off x="609575" y="964200"/>
            <a:ext cx="3258900" cy="3215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zh-CN" sz="3500"/>
              <a:t>SQ_1PS_R (best coverage)</a:t>
            </a:r>
            <a:endParaRPr sz="3500"/>
          </a:p>
          <a:p>
            <a:pPr marL="0" lvl="0" indent="0" algn="ctr" rtl="0">
              <a:spcBef>
                <a:spcPts val="0"/>
              </a:spcBef>
              <a:spcAft>
                <a:spcPts val="0"/>
              </a:spcAft>
              <a:buNone/>
            </a:pPr>
            <a:endParaRPr sz="3500"/>
          </a:p>
          <a:p>
            <a:pPr marL="0" lvl="0" indent="0" algn="ctr" rtl="0">
              <a:spcBef>
                <a:spcPts val="0"/>
              </a:spcBef>
              <a:spcAft>
                <a:spcPts val="0"/>
              </a:spcAft>
              <a:buNone/>
            </a:pPr>
            <a:r>
              <a:rPr lang="zh-CN" sz="2500"/>
              <a:t>v.s.</a:t>
            </a:r>
            <a:endParaRPr sz="2500"/>
          </a:p>
          <a:p>
            <a:pPr marL="0" lvl="0" indent="0" algn="ctr" rtl="0">
              <a:spcBef>
                <a:spcPts val="0"/>
              </a:spcBef>
              <a:spcAft>
                <a:spcPts val="0"/>
              </a:spcAft>
              <a:buNone/>
            </a:pPr>
            <a:endParaRPr sz="3500"/>
          </a:p>
          <a:p>
            <a:pPr marL="0" lvl="0" indent="0" algn="ctr" rtl="0">
              <a:spcBef>
                <a:spcPts val="0"/>
              </a:spcBef>
              <a:spcAft>
                <a:spcPts val="0"/>
              </a:spcAft>
              <a:buNone/>
            </a:pPr>
            <a:r>
              <a:rPr lang="zh-CN" sz="3500"/>
              <a:t>SN</a:t>
            </a:r>
            <a:endParaRPr sz="3500"/>
          </a:p>
        </p:txBody>
      </p:sp>
      <p:pic>
        <p:nvPicPr>
          <p:cNvPr id="453" name="Google Shape;453;p72"/>
          <p:cNvPicPr preferRelativeResize="0"/>
          <p:nvPr/>
        </p:nvPicPr>
        <p:blipFill>
          <a:blip r:embed="rId3">
            <a:alphaModFix/>
          </a:blip>
          <a:stretch>
            <a:fillRect/>
          </a:stretch>
        </p:blipFill>
        <p:spPr>
          <a:xfrm>
            <a:off x="0" y="1150237"/>
            <a:ext cx="9143999" cy="28430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3"/>
          <p:cNvSpPr txBox="1">
            <a:spLocks noGrp="1"/>
          </p:cNvSpPr>
          <p:nvPr>
            <p:ph type="body" idx="2"/>
          </p:nvPr>
        </p:nvSpPr>
        <p:spPr>
          <a:xfrm>
            <a:off x="4889900" y="326550"/>
            <a:ext cx="3954000" cy="45444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Clr>
                <a:schemeClr val="dk1"/>
              </a:buClr>
              <a:buSzPts val="2000"/>
              <a:buChar char="●"/>
            </a:pPr>
            <a:r>
              <a:rPr lang="zh-CN" sz="2000" b="1">
                <a:solidFill>
                  <a:schemeClr val="dk1"/>
                </a:solidFill>
              </a:rPr>
              <a:t>Extent to which we </a:t>
            </a:r>
            <a:r>
              <a:rPr lang="zh-CN" sz="2000" b="1">
                <a:solidFill>
                  <a:srgbClr val="FF0000"/>
                </a:solidFill>
              </a:rPr>
              <a:t>avoid</a:t>
            </a:r>
            <a:r>
              <a:rPr lang="zh-CN" sz="2000" b="1">
                <a:solidFill>
                  <a:schemeClr val="dk1"/>
                </a:solidFill>
              </a:rPr>
              <a:t> selecting the nodes able to be activated through diffusion</a:t>
            </a:r>
            <a:endParaRPr sz="2000" b="1">
              <a:solidFill>
                <a:schemeClr val="dk1"/>
              </a:solidFill>
            </a:endParaRPr>
          </a:p>
          <a:p>
            <a:pPr marL="457200" lvl="0" indent="0" algn="l" rtl="0">
              <a:spcBef>
                <a:spcPts val="1200"/>
              </a:spcBef>
              <a:spcAft>
                <a:spcPts val="0"/>
              </a:spcAft>
              <a:buNone/>
            </a:pPr>
            <a:r>
              <a:rPr lang="zh-CN" sz="2000" u="sng">
                <a:solidFill>
                  <a:schemeClr val="dk1"/>
                </a:solidFill>
              </a:rPr>
              <a:t>Greater gain in:</a:t>
            </a:r>
            <a:endParaRPr sz="2000" u="sng">
              <a:solidFill>
                <a:schemeClr val="dk1"/>
              </a:solidFill>
            </a:endParaRPr>
          </a:p>
          <a:p>
            <a:pPr marL="457200" lvl="0" indent="0" algn="l" rtl="0">
              <a:spcBef>
                <a:spcPts val="1200"/>
              </a:spcBef>
              <a:spcAft>
                <a:spcPts val="0"/>
              </a:spcAft>
              <a:buNone/>
            </a:pPr>
            <a:r>
              <a:rPr lang="zh-CN" sz="2000">
                <a:solidFill>
                  <a:schemeClr val="dk1"/>
                </a:solidFill>
              </a:rPr>
              <a:t>	revival mode</a:t>
            </a:r>
            <a:endParaRPr sz="2000" b="1">
              <a:solidFill>
                <a:schemeClr val="dk1"/>
              </a:solidFill>
            </a:endParaRPr>
          </a:p>
          <a:p>
            <a:pPr marL="457200" lvl="0" indent="-355600" algn="l" rtl="0">
              <a:spcBef>
                <a:spcPts val="1200"/>
              </a:spcBef>
              <a:spcAft>
                <a:spcPts val="0"/>
              </a:spcAft>
              <a:buClr>
                <a:schemeClr val="dk1"/>
              </a:buClr>
              <a:buSzPts val="2000"/>
              <a:buChar char="●"/>
            </a:pPr>
            <a:r>
              <a:rPr lang="zh-CN" sz="2000" b="1">
                <a:solidFill>
                  <a:schemeClr val="dk1"/>
                </a:solidFill>
              </a:rPr>
              <a:t>Selecting </a:t>
            </a:r>
            <a:r>
              <a:rPr lang="zh-CN" sz="2000" b="1">
                <a:solidFill>
                  <a:srgbClr val="FF0000"/>
                </a:solidFill>
              </a:rPr>
              <a:t>new</a:t>
            </a:r>
            <a:r>
              <a:rPr lang="zh-CN" sz="2000" b="1">
                <a:solidFill>
                  <a:schemeClr val="dk1"/>
                </a:solidFill>
              </a:rPr>
              <a:t> nodes with high potential to activate its neighbors</a:t>
            </a:r>
            <a:endParaRPr sz="2000" b="1">
              <a:solidFill>
                <a:schemeClr val="dk1"/>
              </a:solidFill>
            </a:endParaRPr>
          </a:p>
          <a:p>
            <a:pPr marL="457200" lvl="0" indent="0" algn="l" rtl="0">
              <a:spcBef>
                <a:spcPts val="1200"/>
              </a:spcBef>
              <a:spcAft>
                <a:spcPts val="0"/>
              </a:spcAft>
              <a:buNone/>
            </a:pPr>
            <a:r>
              <a:rPr lang="zh-CN" sz="2000" u="sng">
                <a:solidFill>
                  <a:schemeClr val="dk1"/>
                </a:solidFill>
              </a:rPr>
              <a:t>Greater gain in:</a:t>
            </a:r>
            <a:endParaRPr sz="2000" u="sng">
              <a:solidFill>
                <a:schemeClr val="dk1"/>
              </a:solidFill>
            </a:endParaRPr>
          </a:p>
          <a:p>
            <a:pPr marL="457200" lvl="0" indent="0" algn="l" rtl="0">
              <a:spcBef>
                <a:spcPts val="1200"/>
              </a:spcBef>
              <a:spcAft>
                <a:spcPts val="1200"/>
              </a:spcAft>
              <a:buNone/>
            </a:pPr>
            <a:r>
              <a:rPr lang="zh-CN" sz="2000">
                <a:solidFill>
                  <a:schemeClr val="dk1"/>
                </a:solidFill>
              </a:rPr>
              <a:t>	low coverage network</a:t>
            </a:r>
            <a:endParaRPr sz="2000">
              <a:solidFill>
                <a:schemeClr val="dk1"/>
              </a:solidFill>
            </a:endParaRPr>
          </a:p>
        </p:txBody>
      </p:sp>
      <p:sp>
        <p:nvSpPr>
          <p:cNvPr id="459" name="Google Shape;459;p73"/>
          <p:cNvSpPr txBox="1">
            <a:spLocks noGrp="1"/>
          </p:cNvSpPr>
          <p:nvPr>
            <p:ph type="title"/>
          </p:nvPr>
        </p:nvSpPr>
        <p:spPr>
          <a:xfrm>
            <a:off x="609575" y="964200"/>
            <a:ext cx="3086100" cy="321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Factors Affecting Performance</a:t>
            </a:r>
            <a:endParaRPr sz="35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4"/>
          <p:cNvSpPr txBox="1">
            <a:spLocks noGrp="1"/>
          </p:cNvSpPr>
          <p:nvPr>
            <p:ph type="body" idx="2"/>
          </p:nvPr>
        </p:nvSpPr>
        <p:spPr>
          <a:xfrm>
            <a:off x="4889900" y="326550"/>
            <a:ext cx="3954000" cy="4435500"/>
          </a:xfrm>
          <a:prstGeom prst="rect">
            <a:avLst/>
          </a:prstGeom>
        </p:spPr>
        <p:txBody>
          <a:bodyPr spcFirstLastPara="1" wrap="square" lIns="91425" tIns="91425" rIns="91425" bIns="91425" anchor="t" anchorCtr="0">
            <a:normAutofit lnSpcReduction="10000"/>
          </a:bodyPr>
          <a:lstStyle/>
          <a:p>
            <a:pPr marL="914400" lvl="0" indent="0" algn="l" rtl="0">
              <a:spcBef>
                <a:spcPts val="0"/>
              </a:spcBef>
              <a:spcAft>
                <a:spcPts val="0"/>
              </a:spcAft>
              <a:buNone/>
            </a:pPr>
            <a:endParaRPr sz="2000" b="1">
              <a:solidFill>
                <a:schemeClr val="dk1"/>
              </a:solidFill>
            </a:endParaRPr>
          </a:p>
          <a:p>
            <a:pPr marL="914400" lvl="0" indent="0" algn="l" rtl="0">
              <a:spcBef>
                <a:spcPts val="1200"/>
              </a:spcBef>
              <a:spcAft>
                <a:spcPts val="0"/>
              </a:spcAft>
              <a:buNone/>
            </a:pPr>
            <a:endParaRPr sz="2000" b="1">
              <a:solidFill>
                <a:schemeClr val="dk1"/>
              </a:solidFill>
            </a:endParaRPr>
          </a:p>
          <a:p>
            <a:pPr marL="914400" lvl="0" indent="0" algn="l" rtl="0">
              <a:spcBef>
                <a:spcPts val="1200"/>
              </a:spcBef>
              <a:spcAft>
                <a:spcPts val="0"/>
              </a:spcAft>
              <a:buNone/>
            </a:pPr>
            <a:endParaRPr sz="2000" b="1">
              <a:solidFill>
                <a:schemeClr val="dk1"/>
              </a:solidFill>
            </a:endParaRPr>
          </a:p>
          <a:p>
            <a:pPr marL="914400" lvl="0" indent="0" algn="l" rtl="0">
              <a:spcBef>
                <a:spcPts val="1200"/>
              </a:spcBef>
              <a:spcAft>
                <a:spcPts val="0"/>
              </a:spcAft>
              <a:buNone/>
            </a:pPr>
            <a:r>
              <a:rPr lang="zh-CN" sz="2000" b="1">
                <a:solidFill>
                  <a:schemeClr val="dk1"/>
                </a:solidFill>
              </a:rPr>
              <a:t>more visible difference</a:t>
            </a:r>
            <a:endParaRPr sz="2000" b="1">
              <a:solidFill>
                <a:schemeClr val="dk1"/>
              </a:solidFill>
            </a:endParaRPr>
          </a:p>
          <a:p>
            <a:pPr marL="914400" lvl="0" indent="0" algn="l" rtl="0">
              <a:spcBef>
                <a:spcPts val="1200"/>
              </a:spcBef>
              <a:spcAft>
                <a:spcPts val="0"/>
              </a:spcAft>
              <a:buNone/>
            </a:pPr>
            <a:r>
              <a:rPr lang="zh-CN" sz="2000" b="1">
                <a:solidFill>
                  <a:schemeClr val="dk1"/>
                </a:solidFill>
              </a:rPr>
              <a:t>C_SQ always &gt; C_SN</a:t>
            </a:r>
            <a:endParaRPr sz="2000" b="1">
              <a:solidFill>
                <a:schemeClr val="dk1"/>
              </a:solidFill>
            </a:endParaRPr>
          </a:p>
          <a:p>
            <a:pPr marL="914400" lvl="0" indent="0" algn="l" rtl="0">
              <a:spcBef>
                <a:spcPts val="1200"/>
              </a:spcBef>
              <a:spcAft>
                <a:spcPts val="0"/>
              </a:spcAft>
              <a:buNone/>
            </a:pPr>
            <a:endParaRPr sz="2000" b="1">
              <a:solidFill>
                <a:schemeClr val="dk1"/>
              </a:solidFill>
            </a:endParaRPr>
          </a:p>
          <a:p>
            <a:pPr marL="0" lvl="0" indent="0" algn="l" rtl="0">
              <a:spcBef>
                <a:spcPts val="1200"/>
              </a:spcBef>
              <a:spcAft>
                <a:spcPts val="0"/>
              </a:spcAft>
              <a:buNone/>
            </a:pPr>
            <a:endParaRPr sz="2000" b="1">
              <a:solidFill>
                <a:schemeClr val="dk1"/>
              </a:solidFill>
            </a:endParaRPr>
          </a:p>
          <a:p>
            <a:pPr marL="0" lvl="0" indent="0" algn="l" rtl="0">
              <a:spcBef>
                <a:spcPts val="1200"/>
              </a:spcBef>
              <a:spcAft>
                <a:spcPts val="0"/>
              </a:spcAft>
              <a:buNone/>
            </a:pPr>
            <a:endParaRPr sz="2000" b="1">
              <a:solidFill>
                <a:schemeClr val="dk1"/>
              </a:solidFill>
            </a:endParaRPr>
          </a:p>
          <a:p>
            <a:pPr marL="457200" lvl="0" indent="-355600" algn="l" rtl="0">
              <a:spcBef>
                <a:spcPts val="1200"/>
              </a:spcBef>
              <a:spcAft>
                <a:spcPts val="0"/>
              </a:spcAft>
              <a:buClr>
                <a:schemeClr val="dk1"/>
              </a:buClr>
              <a:buSzPts val="2000"/>
              <a:buChar char="●"/>
            </a:pPr>
            <a:r>
              <a:rPr lang="zh-CN" sz="2000" b="1">
                <a:solidFill>
                  <a:schemeClr val="dk1"/>
                </a:solidFill>
              </a:rPr>
              <a:t>Similar Results</a:t>
            </a:r>
            <a:endParaRPr sz="2000">
              <a:solidFill>
                <a:schemeClr val="dk1"/>
              </a:solidFill>
            </a:endParaRPr>
          </a:p>
        </p:txBody>
      </p:sp>
      <p:sp>
        <p:nvSpPr>
          <p:cNvPr id="465" name="Google Shape;465;p74"/>
          <p:cNvSpPr txBox="1"/>
          <p:nvPr/>
        </p:nvSpPr>
        <p:spPr>
          <a:xfrm>
            <a:off x="1852550" y="326550"/>
            <a:ext cx="1852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000">
                <a:solidFill>
                  <a:schemeClr val="lt1"/>
                </a:solidFill>
                <a:latin typeface="Roboto"/>
                <a:ea typeface="Roboto"/>
                <a:cs typeface="Roboto"/>
                <a:sym typeface="Roboto"/>
              </a:rPr>
              <a:t>High Coverage</a:t>
            </a:r>
            <a:endParaRPr sz="2000">
              <a:solidFill>
                <a:schemeClr val="lt1"/>
              </a:solidFill>
              <a:latin typeface="Roboto"/>
              <a:ea typeface="Roboto"/>
              <a:cs typeface="Roboto"/>
              <a:sym typeface="Roboto"/>
            </a:endParaRPr>
          </a:p>
        </p:txBody>
      </p:sp>
      <p:sp>
        <p:nvSpPr>
          <p:cNvPr id="466" name="Google Shape;466;p74"/>
          <p:cNvSpPr txBox="1"/>
          <p:nvPr/>
        </p:nvSpPr>
        <p:spPr>
          <a:xfrm>
            <a:off x="1939575" y="4133250"/>
            <a:ext cx="1852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000">
                <a:solidFill>
                  <a:schemeClr val="lt1"/>
                </a:solidFill>
                <a:latin typeface="Roboto"/>
                <a:ea typeface="Roboto"/>
                <a:cs typeface="Roboto"/>
                <a:sym typeface="Roboto"/>
              </a:rPr>
              <a:t>Low Coverage</a:t>
            </a:r>
            <a:endParaRPr sz="2000">
              <a:solidFill>
                <a:schemeClr val="lt1"/>
              </a:solidFill>
              <a:latin typeface="Roboto"/>
              <a:ea typeface="Roboto"/>
              <a:cs typeface="Roboto"/>
              <a:sym typeface="Roboto"/>
            </a:endParaRPr>
          </a:p>
        </p:txBody>
      </p:sp>
      <p:cxnSp>
        <p:nvCxnSpPr>
          <p:cNvPr id="467" name="Google Shape;467;p74"/>
          <p:cNvCxnSpPr/>
          <p:nvPr/>
        </p:nvCxnSpPr>
        <p:spPr>
          <a:xfrm rot="10800000">
            <a:off x="1492925" y="478950"/>
            <a:ext cx="0" cy="4157400"/>
          </a:xfrm>
          <a:prstGeom prst="straightConnector1">
            <a:avLst/>
          </a:prstGeom>
          <a:noFill/>
          <a:ln w="114300" cap="flat" cmpd="sng">
            <a:solidFill>
              <a:schemeClr val="lt1"/>
            </a:solidFill>
            <a:prstDash val="solid"/>
            <a:round/>
            <a:headEnd type="none" w="med" len="med"/>
            <a:tailEnd type="stealth" w="med" len="med"/>
          </a:ln>
        </p:spPr>
      </p:cxnSp>
      <p:pic>
        <p:nvPicPr>
          <p:cNvPr id="468" name="Google Shape;468;p74"/>
          <p:cNvPicPr preferRelativeResize="0"/>
          <p:nvPr/>
        </p:nvPicPr>
        <p:blipFill>
          <a:blip r:embed="rId3">
            <a:alphaModFix/>
          </a:blip>
          <a:stretch>
            <a:fillRect/>
          </a:stretch>
        </p:blipFill>
        <p:spPr>
          <a:xfrm>
            <a:off x="2048550" y="895350"/>
            <a:ext cx="3373667" cy="31617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5"/>
          <p:cNvSpPr txBox="1">
            <a:spLocks noGrp="1"/>
          </p:cNvSpPr>
          <p:nvPr>
            <p:ph type="body" idx="2"/>
          </p:nvPr>
        </p:nvSpPr>
        <p:spPr>
          <a:xfrm>
            <a:off x="4889900" y="326550"/>
            <a:ext cx="3954000" cy="4544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Char char="●"/>
            </a:pPr>
            <a:r>
              <a:rPr lang="zh-CN" sz="2000" b="1">
                <a:solidFill>
                  <a:schemeClr val="dk1"/>
                </a:solidFill>
              </a:rPr>
              <a:t>Length of sequence (#nodes per stage)</a:t>
            </a:r>
            <a:endParaRPr sz="2000" b="1">
              <a:solidFill>
                <a:schemeClr val="dk1"/>
              </a:solidFill>
            </a:endParaRPr>
          </a:p>
          <a:p>
            <a:pPr marL="457200" lvl="0" indent="0" algn="l" rtl="0">
              <a:spcBef>
                <a:spcPts val="1200"/>
              </a:spcBef>
              <a:spcAft>
                <a:spcPts val="0"/>
              </a:spcAft>
              <a:buNone/>
            </a:pPr>
            <a:r>
              <a:rPr lang="zh-CN" sz="2000" u="sng">
                <a:solidFill>
                  <a:schemeClr val="dk1"/>
                </a:solidFill>
              </a:rPr>
              <a:t>Shorter sequence gives better results</a:t>
            </a:r>
            <a:endParaRPr sz="2000" u="sng">
              <a:solidFill>
                <a:schemeClr val="dk1"/>
              </a:solidFill>
            </a:endParaRPr>
          </a:p>
          <a:p>
            <a:pPr marL="457200" lvl="0" indent="0" algn="l" rtl="0">
              <a:spcBef>
                <a:spcPts val="1200"/>
              </a:spcBef>
              <a:spcAft>
                <a:spcPts val="1200"/>
              </a:spcAft>
              <a:buNone/>
            </a:pPr>
            <a:r>
              <a:rPr lang="zh-CN" sz="2000">
                <a:solidFill>
                  <a:schemeClr val="dk1"/>
                </a:solidFill>
              </a:rPr>
              <a:t>C_SQ_1PS_R &gt; C_TSN in 90.5% cases</a:t>
            </a:r>
            <a:endParaRPr sz="2000">
              <a:solidFill>
                <a:schemeClr val="dk1"/>
              </a:solidFill>
            </a:endParaRPr>
          </a:p>
        </p:txBody>
      </p:sp>
      <p:sp>
        <p:nvSpPr>
          <p:cNvPr id="474" name="Google Shape;474;p75"/>
          <p:cNvSpPr txBox="1">
            <a:spLocks noGrp="1"/>
          </p:cNvSpPr>
          <p:nvPr>
            <p:ph type="title"/>
          </p:nvPr>
        </p:nvSpPr>
        <p:spPr>
          <a:xfrm>
            <a:off x="609575" y="964200"/>
            <a:ext cx="3086100" cy="321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Factors Affecting Performance</a:t>
            </a:r>
            <a:endParaRPr sz="35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6"/>
          <p:cNvSpPr txBox="1">
            <a:spLocks noGrp="1"/>
          </p:cNvSpPr>
          <p:nvPr>
            <p:ph type="title"/>
          </p:nvPr>
        </p:nvSpPr>
        <p:spPr>
          <a:xfrm>
            <a:off x="609575" y="964200"/>
            <a:ext cx="3086100" cy="321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CN" sz="3500"/>
              <a:t>Factors Affecting Performance</a:t>
            </a:r>
            <a:endParaRPr sz="3500"/>
          </a:p>
        </p:txBody>
      </p:sp>
      <p:pic>
        <p:nvPicPr>
          <p:cNvPr id="480" name="Google Shape;480;p76"/>
          <p:cNvPicPr preferRelativeResize="0"/>
          <p:nvPr/>
        </p:nvPicPr>
        <p:blipFill>
          <a:blip r:embed="rId3">
            <a:alphaModFix/>
          </a:blip>
          <a:stretch>
            <a:fillRect/>
          </a:stretch>
        </p:blipFill>
        <p:spPr>
          <a:xfrm>
            <a:off x="745576" y="625750"/>
            <a:ext cx="7652826" cy="40446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7"/>
          <p:cNvSpPr txBox="1">
            <a:spLocks noGrp="1"/>
          </p:cNvSpPr>
          <p:nvPr>
            <p:ph type="title"/>
          </p:nvPr>
        </p:nvSpPr>
        <p:spPr>
          <a:xfrm>
            <a:off x="2789700" y="854200"/>
            <a:ext cx="3650700" cy="6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zh-CN" sz="4020" b="1"/>
              <a:t>EVALUATION</a:t>
            </a:r>
            <a:endParaRPr sz="4020" b="1"/>
          </a:p>
        </p:txBody>
      </p:sp>
      <p:sp>
        <p:nvSpPr>
          <p:cNvPr id="486" name="Google Shape;486;p77"/>
          <p:cNvSpPr txBox="1"/>
          <p:nvPr/>
        </p:nvSpPr>
        <p:spPr>
          <a:xfrm>
            <a:off x="948075" y="1841625"/>
            <a:ext cx="7061400" cy="27243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Merriweather"/>
              <a:buChar char="●"/>
            </a:pPr>
            <a:r>
              <a:rPr lang="zh-CN" sz="2000">
                <a:solidFill>
                  <a:schemeClr val="dk1"/>
                </a:solidFill>
                <a:latin typeface="Merriweather"/>
                <a:ea typeface="Merriweather"/>
                <a:cs typeface="Merriweather"/>
                <a:sym typeface="Merriweather"/>
              </a:rPr>
              <a:t>problem definition and methodology</a:t>
            </a:r>
            <a:endParaRPr sz="20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2000">
              <a:solidFill>
                <a:schemeClr val="dk1"/>
              </a:solidFill>
              <a:latin typeface="Merriweather"/>
              <a:ea typeface="Merriweather"/>
              <a:cs typeface="Merriweather"/>
              <a:sym typeface="Merriweather"/>
            </a:endParaRPr>
          </a:p>
          <a:p>
            <a:pPr marL="457200" lvl="0" indent="-355600" algn="l" rtl="0">
              <a:spcBef>
                <a:spcPts val="0"/>
              </a:spcBef>
              <a:spcAft>
                <a:spcPts val="0"/>
              </a:spcAft>
              <a:buClr>
                <a:schemeClr val="dk1"/>
              </a:buClr>
              <a:buSzPts val="2000"/>
              <a:buFont typeface="Merriweather"/>
              <a:buChar char="●"/>
            </a:pPr>
            <a:r>
              <a:rPr lang="zh-CN" sz="2000">
                <a:solidFill>
                  <a:schemeClr val="dk1"/>
                </a:solidFill>
                <a:latin typeface="Merriweather"/>
                <a:ea typeface="Merriweather"/>
                <a:cs typeface="Merriweather"/>
                <a:sym typeface="Merriweather"/>
              </a:rPr>
              <a:t>analysis and argument</a:t>
            </a:r>
            <a:endParaRPr sz="20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2000">
              <a:solidFill>
                <a:schemeClr val="dk1"/>
              </a:solidFill>
              <a:latin typeface="Merriweather"/>
              <a:ea typeface="Merriweather"/>
              <a:cs typeface="Merriweather"/>
              <a:sym typeface="Merriweather"/>
            </a:endParaRPr>
          </a:p>
          <a:p>
            <a:pPr marL="457200" lvl="0" indent="-355600" algn="l" rtl="0">
              <a:spcBef>
                <a:spcPts val="0"/>
              </a:spcBef>
              <a:spcAft>
                <a:spcPts val="0"/>
              </a:spcAft>
              <a:buClr>
                <a:schemeClr val="dk1"/>
              </a:buClr>
              <a:buSzPts val="2000"/>
              <a:buFont typeface="Merriweather"/>
              <a:buChar char="●"/>
            </a:pPr>
            <a:r>
              <a:rPr lang="zh-CN" sz="2000">
                <a:solidFill>
                  <a:schemeClr val="dk1"/>
                </a:solidFill>
                <a:latin typeface="Merriweather"/>
                <a:ea typeface="Merriweather"/>
                <a:cs typeface="Merriweather"/>
                <a:sym typeface="Merriweather"/>
              </a:rPr>
              <a:t>structure</a:t>
            </a:r>
            <a:endParaRPr sz="20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2000">
              <a:solidFill>
                <a:schemeClr val="dk1"/>
              </a:solidFill>
              <a:latin typeface="Merriweather"/>
              <a:ea typeface="Merriweather"/>
              <a:cs typeface="Merriweather"/>
              <a:sym typeface="Merriweather"/>
            </a:endParaRPr>
          </a:p>
          <a:p>
            <a:pPr marL="457200" lvl="0" indent="-355600" algn="l" rtl="0">
              <a:spcBef>
                <a:spcPts val="0"/>
              </a:spcBef>
              <a:spcAft>
                <a:spcPts val="0"/>
              </a:spcAft>
              <a:buClr>
                <a:schemeClr val="dk1"/>
              </a:buClr>
              <a:buSzPts val="2000"/>
              <a:buFont typeface="Merriweather"/>
              <a:buChar char="●"/>
            </a:pPr>
            <a:r>
              <a:rPr lang="zh-CN" sz="2000">
                <a:solidFill>
                  <a:schemeClr val="dk1"/>
                </a:solidFill>
                <a:latin typeface="Merriweather"/>
                <a:ea typeface="Merriweather"/>
                <a:cs typeface="Merriweather"/>
                <a:sym typeface="Merriweather"/>
              </a:rPr>
              <a:t>referencing</a:t>
            </a:r>
            <a:endParaRPr sz="20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20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500" b="1">
              <a:solidFill>
                <a:schemeClr val="dk1"/>
              </a:solidFill>
              <a:latin typeface="Roboto"/>
              <a:ea typeface="Roboto"/>
              <a:cs typeface="Roboto"/>
              <a:sym typeface="Robot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8"/>
          <p:cNvSpPr txBox="1">
            <a:spLocks noGrp="1"/>
          </p:cNvSpPr>
          <p:nvPr>
            <p:ph type="title"/>
          </p:nvPr>
        </p:nvSpPr>
        <p:spPr>
          <a:xfrm>
            <a:off x="2549950" y="854200"/>
            <a:ext cx="4173600" cy="6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zh-CN" sz="4020" b="1"/>
              <a:t>FUTURE WORK</a:t>
            </a:r>
            <a:endParaRPr sz="4020" b="1"/>
          </a:p>
        </p:txBody>
      </p:sp>
      <p:sp>
        <p:nvSpPr>
          <p:cNvPr id="492" name="Google Shape;492;p78"/>
          <p:cNvSpPr txBox="1"/>
          <p:nvPr/>
        </p:nvSpPr>
        <p:spPr>
          <a:xfrm>
            <a:off x="948075" y="1841625"/>
            <a:ext cx="7061400" cy="8772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Merriweather"/>
              <a:buChar char="●"/>
            </a:pPr>
            <a:endParaRPr sz="20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20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500" b="1">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4200"/>
              <a:t>Seeding Strategies Application</a:t>
            </a:r>
            <a:endParaRPr sz="4200"/>
          </a:p>
        </p:txBody>
      </p:sp>
      <p:sp>
        <p:nvSpPr>
          <p:cNvPr id="100" name="Google Shape;100;p1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412750" algn="l" rtl="0">
              <a:spcBef>
                <a:spcPts val="0"/>
              </a:spcBef>
              <a:spcAft>
                <a:spcPts val="0"/>
              </a:spcAft>
              <a:buSzPts val="2900"/>
              <a:buChar char="-"/>
            </a:pPr>
            <a:r>
              <a:rPr lang="zh-CN" sz="2900"/>
              <a:t>Viral Marketing</a:t>
            </a:r>
            <a:endParaRPr sz="2900"/>
          </a:p>
          <a:p>
            <a:pPr marL="457200" lvl="0" indent="-412750" algn="l" rtl="0">
              <a:spcBef>
                <a:spcPts val="0"/>
              </a:spcBef>
              <a:spcAft>
                <a:spcPts val="0"/>
              </a:spcAft>
              <a:buSzPts val="2900"/>
              <a:buChar char="-"/>
            </a:pPr>
            <a:r>
              <a:rPr lang="zh-CN" sz="2900"/>
              <a:t>Social Campaigns</a:t>
            </a:r>
            <a:endParaRPr sz="2900"/>
          </a:p>
          <a:p>
            <a:pPr marL="457200" lvl="0" indent="-412750" algn="l" rtl="0">
              <a:spcBef>
                <a:spcPts val="0"/>
              </a:spcBef>
              <a:spcAft>
                <a:spcPts val="0"/>
              </a:spcAft>
              <a:buSzPts val="2900"/>
              <a:buChar char="-"/>
            </a:pPr>
            <a:r>
              <a:rPr lang="zh-CN" sz="2900"/>
              <a:t>Political Campaigns</a:t>
            </a:r>
            <a:endParaRPr sz="2900"/>
          </a:p>
          <a:p>
            <a:pPr marL="457200" lvl="0" indent="-412750" algn="l" rtl="0">
              <a:spcBef>
                <a:spcPts val="0"/>
              </a:spcBef>
              <a:spcAft>
                <a:spcPts val="0"/>
              </a:spcAft>
              <a:buSzPts val="2900"/>
              <a:buChar char="-"/>
            </a:pPr>
            <a:r>
              <a:rPr lang="zh-CN" sz="2900"/>
              <a:t>Information Diffusion</a:t>
            </a:r>
            <a:endParaRPr sz="2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Seeding Selection</a:t>
            </a:r>
            <a:endParaRPr/>
          </a:p>
          <a:p>
            <a:pPr marL="0" lvl="0" indent="0" algn="l" rtl="0">
              <a:spcBef>
                <a:spcPts val="0"/>
              </a:spcBef>
              <a:spcAft>
                <a:spcPts val="0"/>
              </a:spcAft>
              <a:buNone/>
            </a:pPr>
            <a:r>
              <a:rPr lang="zh-CN"/>
              <a:t>Strategy</a:t>
            </a:r>
            <a:endParaRPr/>
          </a:p>
        </p:txBody>
      </p:sp>
      <p:sp>
        <p:nvSpPr>
          <p:cNvPr id="106" name="Google Shape;106;p2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000"/>
          </a:p>
          <a:p>
            <a:pPr marL="0" lvl="0" indent="0" algn="ctr" rtl="0">
              <a:spcBef>
                <a:spcPts val="1200"/>
              </a:spcBef>
              <a:spcAft>
                <a:spcPts val="0"/>
              </a:spcAft>
              <a:buNone/>
            </a:pPr>
            <a:endParaRPr sz="2000"/>
          </a:p>
          <a:p>
            <a:pPr marL="0" lvl="0" indent="0" algn="ctr" rtl="0">
              <a:spcBef>
                <a:spcPts val="1200"/>
              </a:spcBef>
              <a:spcAft>
                <a:spcPts val="0"/>
              </a:spcAft>
              <a:buNone/>
            </a:pPr>
            <a:r>
              <a:rPr lang="zh-CN" sz="2000"/>
              <a:t>Static Seeding</a:t>
            </a:r>
            <a:endParaRPr sz="2000"/>
          </a:p>
          <a:p>
            <a:pPr marL="0" lvl="0" indent="0" algn="ctr" rtl="0">
              <a:spcBef>
                <a:spcPts val="1200"/>
              </a:spcBef>
              <a:spcAft>
                <a:spcPts val="0"/>
              </a:spcAft>
              <a:buNone/>
            </a:pPr>
            <a:r>
              <a:rPr lang="zh-CN" sz="2000"/>
              <a:t>V.S.</a:t>
            </a:r>
            <a:endParaRPr sz="2000"/>
          </a:p>
          <a:p>
            <a:pPr marL="0" lvl="0" indent="0" algn="ctr" rtl="0">
              <a:spcBef>
                <a:spcPts val="1200"/>
              </a:spcBef>
              <a:spcAft>
                <a:spcPts val="1200"/>
              </a:spcAft>
              <a:buNone/>
            </a:pPr>
            <a:r>
              <a:rPr lang="zh-CN" sz="2000"/>
              <a:t>Dynamic Seeding</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06950" y="1546950"/>
            <a:ext cx="3704400" cy="204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Recent Research</a:t>
            </a:r>
            <a:endParaRPr/>
          </a:p>
        </p:txBody>
      </p:sp>
      <p:sp>
        <p:nvSpPr>
          <p:cNvPr id="112" name="Google Shape;112;p21"/>
          <p:cNvSpPr txBox="1">
            <a:spLocks noGrp="1"/>
          </p:cNvSpPr>
          <p:nvPr>
            <p:ph type="body" idx="2"/>
          </p:nvPr>
        </p:nvSpPr>
        <p:spPr>
          <a:xfrm>
            <a:off x="4572000" y="500925"/>
            <a:ext cx="4572000" cy="4111500"/>
          </a:xfrm>
          <a:prstGeom prst="rect">
            <a:avLst/>
          </a:prstGeom>
        </p:spPr>
        <p:txBody>
          <a:bodyPr spcFirstLastPara="1" wrap="square" lIns="91425" tIns="91425" rIns="91425" bIns="91425" anchor="t" anchorCtr="0">
            <a:normAutofit fontScale="77500" lnSpcReduction="10000"/>
          </a:bodyPr>
          <a:lstStyle/>
          <a:p>
            <a:pPr marL="0" lvl="0" indent="0" algn="ctr" rtl="0">
              <a:spcBef>
                <a:spcPts val="0"/>
              </a:spcBef>
              <a:spcAft>
                <a:spcPts val="0"/>
              </a:spcAft>
              <a:buNone/>
            </a:pPr>
            <a:r>
              <a:rPr lang="zh-CN" sz="2900"/>
              <a:t>Two-Stage Model: </a:t>
            </a:r>
            <a:endParaRPr sz="2900"/>
          </a:p>
          <a:p>
            <a:pPr marL="0" lvl="0" indent="0" algn="ctr" rtl="0">
              <a:spcBef>
                <a:spcPts val="1200"/>
              </a:spcBef>
              <a:spcAft>
                <a:spcPts val="0"/>
              </a:spcAft>
              <a:buNone/>
            </a:pPr>
            <a:r>
              <a:rPr lang="zh-CN" sz="2000"/>
              <a:t>Neighboring Nodes</a:t>
            </a:r>
            <a:endParaRPr sz="2000"/>
          </a:p>
          <a:p>
            <a:pPr marL="0" lvl="0" indent="0" algn="ctr" rtl="0">
              <a:spcBef>
                <a:spcPts val="1200"/>
              </a:spcBef>
              <a:spcAft>
                <a:spcPts val="0"/>
              </a:spcAft>
              <a:buNone/>
            </a:pPr>
            <a:r>
              <a:rPr lang="zh-CN" sz="2900"/>
              <a:t>After First-Stage:       </a:t>
            </a:r>
            <a:endParaRPr sz="2900"/>
          </a:p>
          <a:p>
            <a:pPr marL="0" lvl="0" indent="0" algn="ctr" rtl="0">
              <a:spcBef>
                <a:spcPts val="1200"/>
              </a:spcBef>
              <a:spcAft>
                <a:spcPts val="0"/>
              </a:spcAft>
              <a:buNone/>
            </a:pPr>
            <a:r>
              <a:rPr lang="zh-CN" sz="2000"/>
              <a:t>Potential of Using Seeds</a:t>
            </a:r>
            <a:endParaRPr sz="2000"/>
          </a:p>
          <a:p>
            <a:pPr marL="0" lvl="0" indent="0" algn="ctr" rtl="0">
              <a:spcBef>
                <a:spcPts val="1200"/>
              </a:spcBef>
              <a:spcAft>
                <a:spcPts val="0"/>
              </a:spcAft>
              <a:buNone/>
            </a:pPr>
            <a:r>
              <a:rPr lang="zh-CN" sz="2900"/>
              <a:t>Delay-Tolerant Networks: </a:t>
            </a:r>
            <a:endParaRPr sz="2900"/>
          </a:p>
          <a:p>
            <a:pPr marL="0" lvl="0" indent="0" algn="ctr" rtl="0">
              <a:spcBef>
                <a:spcPts val="1200"/>
              </a:spcBef>
              <a:spcAft>
                <a:spcPts val="0"/>
              </a:spcAft>
              <a:buNone/>
            </a:pPr>
            <a:r>
              <a:rPr lang="zh-CN" sz="2000"/>
              <a:t>multi-period spraying algorithm</a:t>
            </a:r>
            <a:endParaRPr sz="2000"/>
          </a:p>
          <a:p>
            <a:pPr marL="0" lvl="0" indent="0" algn="ctr" rtl="0">
              <a:spcBef>
                <a:spcPts val="1200"/>
              </a:spcBef>
              <a:spcAft>
                <a:spcPts val="0"/>
              </a:spcAft>
              <a:buNone/>
            </a:pPr>
            <a:r>
              <a:rPr lang="zh-CN" sz="2900"/>
              <a:t>Not initiating a node that is likely to be activated by other seeds:</a:t>
            </a:r>
            <a:endParaRPr sz="2900"/>
          </a:p>
          <a:p>
            <a:pPr marL="0" lvl="0" indent="0" algn="ctr" rtl="0">
              <a:spcBef>
                <a:spcPts val="1200"/>
              </a:spcBef>
              <a:spcAft>
                <a:spcPts val="1200"/>
              </a:spcAft>
              <a:buNone/>
            </a:pPr>
            <a:r>
              <a:rPr lang="zh-CN" sz="2000"/>
              <a:t>structural heuristics for seeds chossing</a:t>
            </a:r>
            <a:endParaRPr sz="2000"/>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7333</Words>
  <Application>Microsoft Office PowerPoint</Application>
  <PresentationFormat>On-screen Show (16:9)</PresentationFormat>
  <Paragraphs>504</Paragraphs>
  <Slides>66</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Roboto</vt:lpstr>
      <vt:lpstr>Merriweather</vt:lpstr>
      <vt:lpstr>Arial</vt:lpstr>
      <vt:lpstr>Paradigm</vt:lpstr>
      <vt:lpstr>Balancing Speed and Coverage by Sequential Seeding in Complex Networks</vt:lpstr>
      <vt:lpstr>BACKGROUND</vt:lpstr>
      <vt:lpstr>Sequential Method</vt:lpstr>
      <vt:lpstr>Sequential Method &amp; Network Diffusion </vt:lpstr>
      <vt:lpstr>Influence Maximization &amp; information Spread   In Complex Networks </vt:lpstr>
      <vt:lpstr> Factors Affecting the Diffusion and Social Influence</vt:lpstr>
      <vt:lpstr>Seeding Strategies Application</vt:lpstr>
      <vt:lpstr>Seeding Selection Strategy</vt:lpstr>
      <vt:lpstr>Recent Research</vt:lpstr>
      <vt:lpstr> Sequential Seeding</vt:lpstr>
      <vt:lpstr>Purpose of Research</vt:lpstr>
      <vt:lpstr>Main Challenge:  Maximize The Final Spread</vt:lpstr>
      <vt:lpstr>METHODS</vt:lpstr>
      <vt:lpstr>METHODS</vt:lpstr>
      <vt:lpstr>METHODS</vt:lpstr>
      <vt:lpstr>METHODS</vt:lpstr>
      <vt:lpstr>Single Stage Seeding (SN)</vt:lpstr>
      <vt:lpstr>Single Stage Seeding (SN)</vt:lpstr>
      <vt:lpstr>Single Stage Seeding (SN)</vt:lpstr>
      <vt:lpstr>Sequential Seeding (SQ)</vt:lpstr>
      <vt:lpstr>SQ_kPS</vt:lpstr>
      <vt:lpstr>SQ_1PS</vt:lpstr>
      <vt:lpstr>SQ_2PS</vt:lpstr>
      <vt:lpstr>SQ_kPS  v.s.  SN</vt:lpstr>
      <vt:lpstr>SQ_kPS v.s. SN</vt:lpstr>
      <vt:lpstr>SQ_TSN</vt:lpstr>
      <vt:lpstr>SQ_TSN v.s. SN</vt:lpstr>
      <vt:lpstr>SQ_TSN  v.s.  SQ_kPS  v.s.  SN</vt:lpstr>
      <vt:lpstr>Revival Mode</vt:lpstr>
      <vt:lpstr>SQ_kPS_R</vt:lpstr>
      <vt:lpstr>SQ_TSN_R</vt:lpstr>
      <vt:lpstr>SQ_kPS_R v.s. SN</vt:lpstr>
      <vt:lpstr>SQ_TSN_R v.s. SN</vt:lpstr>
      <vt:lpstr>Buffer Mode</vt:lpstr>
      <vt:lpstr>SQ_kPS_B</vt:lpstr>
      <vt:lpstr>SQ_kPS_B v.s. SN</vt:lpstr>
      <vt:lpstr>SQ_1PS_R (best coverage)  v.s.  SN</vt:lpstr>
      <vt:lpstr>DATA</vt:lpstr>
      <vt:lpstr>DATA</vt:lpstr>
      <vt:lpstr>Condensed Matter Collaborations 1999 Network</vt:lpstr>
      <vt:lpstr>UC Irvine Messages</vt:lpstr>
      <vt:lpstr>Political Blogs Network (2004)  </vt:lpstr>
      <vt:lpstr>US Power Grid</vt:lpstr>
      <vt:lpstr>Scholarly Collaboration in Network Science</vt:lpstr>
      <vt:lpstr>ego-Facebook</vt:lpstr>
      <vt:lpstr>General Relativity and Quantum Cosmology Collaboration Network</vt:lpstr>
      <vt:lpstr>DBLP </vt:lpstr>
      <vt:lpstr>Hamsterster friendships</vt:lpstr>
      <vt:lpstr>UC Irvine Forum</vt:lpstr>
      <vt:lpstr>University of Oregon Route Views</vt:lpstr>
      <vt:lpstr>Communication at the University Rovira i Virgili</vt:lpstr>
      <vt:lpstr> US Airports</vt:lpstr>
      <vt:lpstr>JUNG and Javax Dependency</vt:lpstr>
      <vt:lpstr>Reactome Project</vt:lpstr>
      <vt:lpstr>RESULTS</vt:lpstr>
      <vt:lpstr>SQ  v.s.  SN</vt:lpstr>
      <vt:lpstr>SQ  v.s.  SN</vt:lpstr>
      <vt:lpstr>SQ_1PS_R (best coverage)  v.s.  SN</vt:lpstr>
      <vt:lpstr>SQ  v.s.  SN</vt:lpstr>
      <vt:lpstr>SQ_1PS_R (best coverage)  v.s.  SN</vt:lpstr>
      <vt:lpstr>Factors Affecting Performance</vt:lpstr>
      <vt:lpstr>PowerPoint Presentation</vt:lpstr>
      <vt:lpstr>Factors Affecting Performance</vt:lpstr>
      <vt:lpstr>Factors Affecting Performance</vt:lpstr>
      <vt:lpstr>EVALUATION</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Speed and Coverage by Sequential Seeding in Complex Networks</dc:title>
  <dc:creator>Szymanski, Bolek</dc:creator>
  <cp:lastModifiedBy>Szymanski, Bolek</cp:lastModifiedBy>
  <cp:revision>1</cp:revision>
  <dcterms:modified xsi:type="dcterms:W3CDTF">2022-11-10T16:27:52Z</dcterms:modified>
</cp:coreProperties>
</file>